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24" r:id="rId2"/>
    <p:sldId id="348" r:id="rId3"/>
    <p:sldId id="259" r:id="rId4"/>
    <p:sldId id="423" r:id="rId5"/>
    <p:sldId id="419" r:id="rId6"/>
    <p:sldId id="422" r:id="rId7"/>
    <p:sldId id="261" r:id="rId8"/>
    <p:sldId id="291" r:id="rId9"/>
    <p:sldId id="352" r:id="rId10"/>
    <p:sldId id="266" r:id="rId11"/>
    <p:sldId id="273" r:id="rId12"/>
    <p:sldId id="268" r:id="rId13"/>
    <p:sldId id="331" r:id="rId14"/>
    <p:sldId id="349" r:id="rId15"/>
    <p:sldId id="464" r:id="rId16"/>
    <p:sldId id="431" r:id="rId17"/>
    <p:sldId id="292" r:id="rId18"/>
    <p:sldId id="463" r:id="rId19"/>
    <p:sldId id="465" r:id="rId20"/>
    <p:sldId id="466" r:id="rId21"/>
    <p:sldId id="467" r:id="rId22"/>
    <p:sldId id="468" r:id="rId23"/>
    <p:sldId id="456" r:id="rId24"/>
    <p:sldId id="457" r:id="rId25"/>
    <p:sldId id="458" r:id="rId26"/>
    <p:sldId id="459" r:id="rId27"/>
    <p:sldId id="462" r:id="rId28"/>
    <p:sldId id="437" r:id="rId29"/>
    <p:sldId id="318" r:id="rId30"/>
    <p:sldId id="401" r:id="rId31"/>
    <p:sldId id="429" r:id="rId32"/>
    <p:sldId id="397" r:id="rId33"/>
    <p:sldId id="421" r:id="rId34"/>
    <p:sldId id="448" r:id="rId35"/>
    <p:sldId id="441" r:id="rId36"/>
    <p:sldId id="442" r:id="rId37"/>
    <p:sldId id="443" r:id="rId38"/>
    <p:sldId id="444" r:id="rId39"/>
    <p:sldId id="445" r:id="rId40"/>
    <p:sldId id="449" r:id="rId41"/>
    <p:sldId id="373" r:id="rId42"/>
    <p:sldId id="374" r:id="rId43"/>
    <p:sldId id="375" r:id="rId44"/>
    <p:sldId id="382" r:id="rId4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1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89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63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88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980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44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65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21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2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899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55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65A2C-6C44-4521-B687-57376FCD177D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63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96888" y="319148"/>
            <a:ext cx="7647112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323332"/>
            <a:ext cx="1415772" cy="58477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2647335"/>
            <a:ext cx="7772400" cy="862628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Linux</a:t>
            </a:r>
            <a:r>
              <a:rPr lang="zh-TW" altLang="en-US" b="1" dirty="0"/>
              <a:t>安全測試基礎</a:t>
            </a:r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1143000" y="4107426"/>
            <a:ext cx="6858000" cy="1150374"/>
          </a:xfrm>
        </p:spPr>
        <p:txBody>
          <a:bodyPr/>
          <a:lstStyle/>
          <a:p>
            <a:pPr algn="l"/>
            <a:r>
              <a:rPr lang="zh-TW" altLang="en-US" b="1" dirty="0" smtClean="0"/>
              <a:t>授課教師</a:t>
            </a:r>
            <a:r>
              <a:rPr lang="en-US" altLang="zh-TW" b="1" dirty="0" smtClean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0" y="6070042"/>
            <a:ext cx="91440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</a:t>
            </a:r>
            <a:r>
              <a:rPr lang="zh-TW" altLang="en-US" sz="2800" dirty="0" smtClean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課程    </a:t>
            </a:r>
            <a:r>
              <a:rPr lang="en-US" altLang="zh-TW" sz="2400" dirty="0" smtClean="0">
                <a:latin typeface="Adobe Gothic Std B" pitchFamily="34" charset="-128"/>
                <a:ea typeface="Adobe Gothic Std B" pitchFamily="34" charset="-128"/>
              </a:rPr>
              <a:t>A </a:t>
            </a:r>
            <a:r>
              <a:rPr lang="en-US" altLang="zh-TW" sz="2400" dirty="0">
                <a:latin typeface="Adobe Gothic Std B" pitchFamily="34" charset="-128"/>
                <a:ea typeface="Adobe Gothic Std B" pitchFamily="34" charset="-128"/>
              </a:rPr>
              <a:t>practical introduction to security</a:t>
            </a:r>
            <a:endParaRPr lang="zh-TW" altLang="en-US" sz="2400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90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950" dirty="0" smtClean="0">
                <a:solidFill>
                  <a:srgbClr val="FFFF00"/>
                </a:solidFill>
              </a:rPr>
              <a:t>Linux 0x102</a:t>
            </a:r>
          </a:p>
          <a:p>
            <a:pPr algn="ctr"/>
            <a:endParaRPr lang="en-US" altLang="zh-TW" sz="4950" dirty="0" smtClean="0">
              <a:solidFill>
                <a:srgbClr val="FFFF00"/>
              </a:solidFill>
            </a:endParaRPr>
          </a:p>
          <a:p>
            <a:pPr algn="ctr"/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shell vs Linux kernel</a:t>
            </a:r>
          </a:p>
          <a:p>
            <a:pPr algn="ctr"/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目錄結構</a:t>
            </a:r>
          </a:p>
          <a:p>
            <a:pPr algn="ctr"/>
            <a:endParaRPr lang="en-US" altLang="zh-TW" sz="4950" dirty="0"/>
          </a:p>
        </p:txBody>
      </p:sp>
    </p:spTree>
    <p:extLst>
      <p:ext uri="{BB962C8B-B14F-4D97-AF65-F5344CB8AC3E}">
        <p14:creationId xmlns:p14="http://schemas.microsoft.com/office/powerpoint/2010/main" val="24122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Shell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 command(</a:t>
            </a:r>
            <a:r>
              <a:rPr lang="zh-TW" altLang="en-US" sz="2800" dirty="0" smtClean="0"/>
              <a:t>指令</a:t>
            </a:r>
            <a:r>
              <a:rPr lang="en-US" altLang="zh-TW" sz="2800" dirty="0" smtClean="0"/>
              <a:t>)</a:t>
            </a: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2"/>
          <a:srcRect t="233" b="13522"/>
          <a:stretch/>
        </p:blipFill>
        <p:spPr>
          <a:xfrm>
            <a:off x="0" y="1037859"/>
            <a:ext cx="6856037" cy="536929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396" y="2725650"/>
            <a:ext cx="484094" cy="4392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586207" y="2806332"/>
            <a:ext cx="412377" cy="3585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14490" y="1560238"/>
            <a:ext cx="2913529" cy="84800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2400" dirty="0" smtClean="0"/>
              <a:t>開啟一個</a:t>
            </a:r>
            <a:r>
              <a:rPr lang="en-US" altLang="zh-TW" sz="2400" dirty="0" smtClean="0"/>
              <a:t>terminal</a:t>
            </a:r>
            <a:br>
              <a:rPr lang="en-US" altLang="zh-TW" sz="2400" dirty="0" smtClean="0"/>
            </a:br>
            <a:r>
              <a:rPr lang="zh-TW" altLang="en-US" sz="2400" dirty="0" smtClean="0"/>
              <a:t>輸入</a:t>
            </a:r>
            <a:r>
              <a:rPr lang="en-US" altLang="zh-TW" sz="2400" dirty="0" smtClean="0"/>
              <a:t>ls -al</a:t>
            </a:r>
            <a:r>
              <a:rPr lang="zh-TW" altLang="en-US" sz="2400" dirty="0" smtClean="0"/>
              <a:t>指令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584466" y="2873132"/>
            <a:ext cx="11295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Shell</a:t>
            </a:r>
            <a:r>
              <a:rPr lang="zh-TW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環境</a:t>
            </a:r>
            <a:endParaRPr lang="zh-TW" altLang="en-US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2443658" y="3274078"/>
            <a:ext cx="2140808" cy="619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rgbClr val="FFFF00"/>
                </a:solidFill>
              </a:rPr>
              <a:t>Linux shell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05" y="0"/>
            <a:ext cx="1856848" cy="142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05" y="3383758"/>
            <a:ext cx="4273550" cy="330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94570" y="5682780"/>
            <a:ext cx="4098175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Linux Shell</a:t>
            </a:r>
          </a:p>
          <a:p>
            <a:r>
              <a:rPr lang="en-US" altLang="zh-TW" dirty="0"/>
              <a:t>https://en.wikipedia.org/wiki/Unix_shell</a:t>
            </a:r>
          </a:p>
        </p:txBody>
      </p:sp>
      <p:sp>
        <p:nvSpPr>
          <p:cNvPr id="3" name="矩形 2"/>
          <p:cNvSpPr/>
          <p:nvPr/>
        </p:nvSpPr>
        <p:spPr>
          <a:xfrm>
            <a:off x="5711628" y="1423327"/>
            <a:ext cx="342801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各式各樣的</a:t>
            </a:r>
            <a:r>
              <a:rPr lang="en-US" altLang="zh-TW" dirty="0"/>
              <a:t>Linux Shell</a:t>
            </a:r>
            <a:r>
              <a:rPr lang="en-US" altLang="zh-TW" dirty="0" smtClean="0"/>
              <a:t>::</a:t>
            </a:r>
          </a:p>
          <a:p>
            <a:r>
              <a:rPr lang="en-US" altLang="zh-TW" dirty="0" smtClean="0"/>
              <a:t>     [</a:t>
            </a:r>
            <a:r>
              <a:rPr lang="zh-TW" altLang="en-US" dirty="0" smtClean="0"/>
              <a:t>本課程使用最常用的</a:t>
            </a:r>
            <a:r>
              <a:rPr lang="en-US" altLang="zh-TW" dirty="0" smtClean="0"/>
              <a:t>BASH]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改變</a:t>
            </a:r>
            <a:r>
              <a:rPr lang="en-US" altLang="zh-TW" dirty="0"/>
              <a:t>shell</a:t>
            </a:r>
            <a:r>
              <a:rPr lang="en-US" altLang="zh-TW" dirty="0" smtClean="0"/>
              <a:t>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/>
              <a:t>使用</a:t>
            </a:r>
            <a:r>
              <a:rPr lang="en-US" altLang="zh-TW" dirty="0" err="1"/>
              <a:t>chsh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487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圖說文字 15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目錄結構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::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          回到上層目錄　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cd ..</a:t>
            </a:r>
          </a:p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Directory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tree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進入到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cd  /bin</a:t>
            </a:r>
            <a:endParaRPr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71" y="942975"/>
            <a:ext cx="6287927" cy="5584825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624532"/>
              </p:ext>
            </p:extLst>
          </p:nvPr>
        </p:nvGraphicFramePr>
        <p:xfrm>
          <a:off x="1847849" y="1050925"/>
          <a:ext cx="6770847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75"/>
                <a:gridCol w="5893372"/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/bin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存放所有用使用者都可以使用的“必要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”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指令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(command)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495168"/>
              </p:ext>
            </p:extLst>
          </p:nvPr>
        </p:nvGraphicFramePr>
        <p:xfrm>
          <a:off x="4383246" y="5915025"/>
          <a:ext cx="4667250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954"/>
                <a:gridCol w="4148296"/>
              </a:tblGrid>
              <a:tr h="5486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</a:t>
                      </a:r>
                      <a:r>
                        <a:rPr lang="en-US" altLang="zh-TW" sz="14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etc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主機或系統配置文件或設定檔， 絕大部分都在此目錄</a:t>
                      </a:r>
                      <a:endParaRPr lang="en-US" altLang="zh-TW" sz="12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包括</a:t>
                      </a:r>
                      <a:r>
                        <a:rPr lang="en-US" altLang="zh-TW" sz="1200" b="1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伺服器目錄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 samba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、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http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　　  </a:t>
                      </a:r>
                      <a:endParaRPr lang="en-US" altLang="zh-TW" sz="12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系統目錄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像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sysconfig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、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xen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</a:p>
                    <a:p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安全性目錄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 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selinux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或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pam.d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等管理系統安全性的設定檔。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35228" r="3056"/>
          <a:stretch/>
        </p:blipFill>
        <p:spPr>
          <a:xfrm>
            <a:off x="232024" y="1308894"/>
            <a:ext cx="8675598" cy="5384800"/>
          </a:xfrm>
          <a:prstGeom prst="rect">
            <a:avLst/>
          </a:prstGeom>
        </p:spPr>
      </p:pic>
      <p:sp>
        <p:nvSpPr>
          <p:cNvPr id="7" name="矩形圖說文字 6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目錄結構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::/bin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目錄底下的工具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回到上層目錄　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cd ..</a:t>
            </a:r>
            <a:endParaRPr lang="en-US" altLang="zh-TW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0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950" dirty="0" smtClean="0">
                <a:solidFill>
                  <a:srgbClr val="FFFF00"/>
                </a:solidFill>
              </a:rPr>
              <a:t>Linux 0x103</a:t>
            </a:r>
          </a:p>
          <a:p>
            <a:pPr algn="ctr"/>
            <a:endParaRPr lang="en-US" altLang="zh-TW" sz="4950" dirty="0" smtClean="0">
              <a:solidFill>
                <a:srgbClr val="FFFF00"/>
              </a:solidFill>
            </a:endParaRPr>
          </a:p>
          <a:p>
            <a:pPr algn="ctr"/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commands</a:t>
            </a:r>
          </a:p>
          <a:p>
            <a:pPr algn="ctr"/>
            <a:endParaRPr lang="en-US" altLang="zh-TW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常用指令</a:t>
            </a:r>
          </a:p>
        </p:txBody>
      </p:sp>
    </p:spTree>
    <p:extLst>
      <p:ext uri="{BB962C8B-B14F-4D97-AF65-F5344CB8AC3E}">
        <p14:creationId xmlns:p14="http://schemas.microsoft.com/office/powerpoint/2010/main" val="75901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464" y="104865"/>
            <a:ext cx="8665699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Linux </a:t>
            </a:r>
            <a:r>
              <a:rPr lang="zh-TW" altLang="en-US" dirty="0" smtClean="0"/>
              <a:t>有許多指令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學習主要使用方法</a:t>
            </a:r>
            <a:r>
              <a:rPr lang="en-US" altLang="zh-TW" dirty="0" smtClean="0">
                <a:sym typeface="Wingdings" panose="05000000000000000000" pitchFamily="2" charset="2"/>
              </a:rPr>
              <a:t/>
            </a:r>
            <a:br>
              <a:rPr lang="en-US" altLang="zh-TW" dirty="0" smtClean="0">
                <a:sym typeface="Wingdings" panose="05000000000000000000" pitchFamily="2" charset="2"/>
              </a:rPr>
            </a:br>
            <a:r>
              <a:rPr lang="en-US" altLang="zh-TW" dirty="0" smtClean="0">
                <a:sym typeface="Wingdings" panose="05000000000000000000" pitchFamily="2" charset="2"/>
              </a:rPr>
              <a:t>                                     </a:t>
            </a:r>
            <a:r>
              <a:rPr lang="zh-TW" altLang="en-US" dirty="0" smtClean="0">
                <a:sym typeface="Wingdings" panose="05000000000000000000" pitchFamily="2" charset="2"/>
              </a:rPr>
              <a:t>有需要時上網查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2878" y="1437470"/>
            <a:ext cx="8665699" cy="46166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Google </a:t>
            </a:r>
            <a:r>
              <a:rPr lang="en-US" altLang="zh-TW" dirty="0" err="1" smtClean="0"/>
              <a:t>search</a:t>
            </a:r>
            <a:r>
              <a:rPr lang="en-US" altLang="zh-TW" dirty="0" err="1" smtClean="0">
                <a:sym typeface="Wingdings" panose="05000000000000000000" pitchFamily="2" charset="2"/>
              </a:rPr>
              <a:t></a:t>
            </a:r>
            <a:r>
              <a:rPr lang="en-US" altLang="zh-TW" sz="2000" b="1" dirty="0" err="1" smtClean="0"/>
              <a:t>linux</a:t>
            </a:r>
            <a:r>
              <a:rPr lang="en-US" altLang="zh-TW" sz="2000" b="1" dirty="0" smtClean="0"/>
              <a:t> </a:t>
            </a:r>
            <a:r>
              <a:rPr lang="zh-TW" altLang="en-US" sz="2000" b="1" dirty="0" smtClean="0"/>
              <a:t>指令</a:t>
            </a:r>
            <a:r>
              <a:rPr lang="en-US" altLang="zh-TW" sz="2000" b="1" dirty="0" smtClean="0"/>
              <a:t>, </a:t>
            </a:r>
            <a:r>
              <a:rPr lang="en-US" altLang="zh-TW" sz="2000" b="1" dirty="0" err="1" smtClean="0"/>
              <a:t>linux</a:t>
            </a:r>
            <a:r>
              <a:rPr lang="en-US" altLang="zh-TW" sz="2000" b="1" dirty="0" smtClean="0"/>
              <a:t> command </a:t>
            </a:r>
            <a:r>
              <a:rPr lang="en-US" altLang="zh-TW" sz="2000" b="1" dirty="0" err="1" smtClean="0"/>
              <a:t>linux</a:t>
            </a:r>
            <a:r>
              <a:rPr lang="zh-TW" altLang="en-US" sz="2000" b="1" dirty="0"/>
              <a:t>指令大全</a:t>
            </a:r>
          </a:p>
        </p:txBody>
      </p:sp>
      <p:sp>
        <p:nvSpPr>
          <p:cNvPr id="5" name="矩形 4"/>
          <p:cNvSpPr/>
          <p:nvPr/>
        </p:nvSpPr>
        <p:spPr>
          <a:xfrm>
            <a:off x="316521" y="1899135"/>
            <a:ext cx="6661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http://nmc.nchu.edu.tw/tanet/linuxcommand.htm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16521" y="2360800"/>
            <a:ext cx="5662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http://linux.ximizi.com/linux/linux3073.htm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7" y="3431164"/>
            <a:ext cx="2487925" cy="31559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2877" y="2895982"/>
            <a:ext cx="8961123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買書看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依照 </a:t>
            </a:r>
            <a:r>
              <a:rPr lang="zh-TW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使用目的 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比較容易上手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46" y="3357647"/>
            <a:ext cx="2351620" cy="309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2897946" y="6402477"/>
            <a:ext cx="3384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http://linux.vbird.org/linux_basic/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996045" y="2360800"/>
            <a:ext cx="3147955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章　操作檔</a:t>
            </a:r>
            <a:r>
              <a:rPr lang="zh-TW" altLang="en-US" dirty="0" smtClean="0"/>
              <a:t>案</a:t>
            </a:r>
            <a:r>
              <a:rPr lang="zh-CN" altLang="en-US" dirty="0" smtClean="0"/>
              <a:t>與目錄　</a:t>
            </a:r>
          </a:p>
          <a:p>
            <a:r>
              <a:rPr lang="en-US" altLang="zh-CN" dirty="0" smtClean="0"/>
              <a:t>4.2</a:t>
            </a:r>
            <a:r>
              <a:rPr lang="zh-CN" altLang="en-US" dirty="0"/>
              <a:t>　</a:t>
            </a:r>
            <a:r>
              <a:rPr lang="en-US" altLang="zh-CN" dirty="0" err="1"/>
              <a:t>mkdir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創建目錄　</a:t>
            </a:r>
          </a:p>
          <a:p>
            <a:r>
              <a:rPr lang="en-US" altLang="zh-CN" dirty="0" smtClean="0"/>
              <a:t>4.3</a:t>
            </a:r>
            <a:r>
              <a:rPr lang="zh-CN" altLang="en-US" dirty="0"/>
              <a:t>　</a:t>
            </a:r>
            <a:r>
              <a:rPr lang="en-US" altLang="zh-CN" dirty="0" err="1"/>
              <a:t>cp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複製檔</a:t>
            </a:r>
            <a:r>
              <a:rPr lang="zh-TW" altLang="en-US" dirty="0"/>
              <a:t>案</a:t>
            </a:r>
            <a:r>
              <a:rPr lang="zh-CN" altLang="en-US" dirty="0" smtClean="0"/>
              <a:t>和目錄　</a:t>
            </a:r>
          </a:p>
          <a:p>
            <a:r>
              <a:rPr lang="en-US" altLang="zh-CN" dirty="0" smtClean="0"/>
              <a:t>4.4</a:t>
            </a:r>
            <a:r>
              <a:rPr lang="zh-CN" altLang="en-US" dirty="0"/>
              <a:t>　</a:t>
            </a:r>
            <a:r>
              <a:rPr lang="en-US" altLang="zh-CN" dirty="0"/>
              <a:t>mv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移除和重命名檔</a:t>
            </a:r>
            <a:r>
              <a:rPr lang="zh-TW" altLang="en-US" dirty="0"/>
              <a:t>案</a:t>
            </a:r>
            <a:r>
              <a:rPr lang="zh-CN" altLang="en-US" dirty="0" smtClean="0"/>
              <a:t>　</a:t>
            </a:r>
          </a:p>
          <a:p>
            <a:r>
              <a:rPr lang="en-US" altLang="zh-CN" dirty="0" smtClean="0"/>
              <a:t>4.5</a:t>
            </a:r>
            <a:r>
              <a:rPr lang="zh-CN" altLang="en-US" dirty="0"/>
              <a:t>　</a:t>
            </a:r>
            <a:r>
              <a:rPr lang="en-US" altLang="zh-CN" dirty="0" err="1"/>
              <a:t>rm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刪除檔和目錄　</a:t>
            </a:r>
          </a:p>
          <a:p>
            <a:r>
              <a:rPr lang="en-US" altLang="zh-CN" dirty="0" smtClean="0"/>
              <a:t>4.6</a:t>
            </a:r>
            <a:r>
              <a:rPr lang="zh-CN" altLang="en-US" dirty="0"/>
              <a:t>　</a:t>
            </a:r>
            <a:r>
              <a:rPr lang="en-US" altLang="zh-CN" dirty="0" err="1"/>
              <a:t>ln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創建連結　</a:t>
            </a:r>
            <a:endParaRPr lang="en-US" altLang="zh-CN" dirty="0" smtClean="0"/>
          </a:p>
          <a:p>
            <a:r>
              <a:rPr lang="en-US" altLang="zh-TW" dirty="0" smtClean="0"/>
              <a:t>========================</a:t>
            </a:r>
            <a:endParaRPr lang="zh-CN" altLang="en-US" dirty="0" smtClean="0"/>
          </a:p>
          <a:p>
            <a:r>
              <a:rPr lang="en-US" altLang="zh-CN" dirty="0" smtClean="0"/>
              <a:t>4.7</a:t>
            </a:r>
            <a:r>
              <a:rPr lang="zh-CN" altLang="en-US" dirty="0" smtClean="0"/>
              <a:t>　實戰演練　</a:t>
            </a:r>
          </a:p>
          <a:p>
            <a:r>
              <a:rPr lang="en-US" altLang="zh-CN" dirty="0" smtClean="0"/>
              <a:t>4.7.1</a:t>
            </a:r>
            <a:r>
              <a:rPr lang="zh-CN" altLang="en-US" dirty="0" smtClean="0"/>
              <a:t>　創建目錄　</a:t>
            </a:r>
          </a:p>
          <a:p>
            <a:r>
              <a:rPr lang="en-US" altLang="zh-CN" dirty="0" smtClean="0"/>
              <a:t>4.7.2</a:t>
            </a:r>
            <a:r>
              <a:rPr lang="zh-CN" altLang="en-US" dirty="0" smtClean="0"/>
              <a:t>　複製檔</a:t>
            </a:r>
            <a:r>
              <a:rPr lang="zh-TW" altLang="en-US" dirty="0"/>
              <a:t>案</a:t>
            </a:r>
            <a:r>
              <a:rPr lang="zh-CN" altLang="en-US" dirty="0" smtClean="0"/>
              <a:t>　</a:t>
            </a:r>
          </a:p>
          <a:p>
            <a:r>
              <a:rPr lang="en-US" altLang="zh-CN" dirty="0" smtClean="0"/>
              <a:t>4.7.3</a:t>
            </a:r>
            <a:r>
              <a:rPr lang="zh-CN" altLang="en-US" dirty="0" smtClean="0"/>
              <a:t>　移動和重命名檔</a:t>
            </a:r>
            <a:r>
              <a:rPr lang="zh-TW" altLang="en-US" dirty="0"/>
              <a:t>案</a:t>
            </a:r>
            <a:r>
              <a:rPr lang="zh-CN" altLang="en-US" dirty="0" smtClean="0"/>
              <a:t>　</a:t>
            </a:r>
          </a:p>
          <a:p>
            <a:r>
              <a:rPr lang="en-US" altLang="zh-CN" dirty="0" smtClean="0"/>
              <a:t>4.7.4</a:t>
            </a:r>
            <a:r>
              <a:rPr lang="zh-CN" altLang="en-US" dirty="0" smtClean="0"/>
              <a:t>　創建硬連結　</a:t>
            </a:r>
          </a:p>
          <a:p>
            <a:r>
              <a:rPr lang="en-US" altLang="zh-CN" dirty="0" smtClean="0"/>
              <a:t>4.7.5</a:t>
            </a:r>
            <a:r>
              <a:rPr lang="zh-CN" altLang="en-US" dirty="0" smtClean="0"/>
              <a:t>　創建符號連結　</a:t>
            </a:r>
          </a:p>
          <a:p>
            <a:r>
              <a:rPr lang="en-US" altLang="zh-CN" dirty="0" smtClean="0"/>
              <a:t>4.7.6</a:t>
            </a:r>
            <a:r>
              <a:rPr lang="zh-CN" altLang="en-US" dirty="0" smtClean="0"/>
              <a:t>　移除檔</a:t>
            </a:r>
            <a:r>
              <a:rPr lang="zh-TW" altLang="en-US" dirty="0"/>
              <a:t>案</a:t>
            </a:r>
            <a:r>
              <a:rPr lang="zh-CN" altLang="en-US" dirty="0" smtClean="0"/>
              <a:t>和目錄</a:t>
            </a:r>
            <a:r>
              <a:rPr lang="zh-CN" altLang="en-US" dirty="0"/>
              <a:t>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753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575" y="3637699"/>
            <a:ext cx="8703425" cy="12884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/>
              <a:t>【</a:t>
            </a:r>
            <a:r>
              <a:rPr lang="zh-TW" altLang="en-US" sz="4800" dirty="0"/>
              <a:t>檔案與目錄操作</a:t>
            </a:r>
            <a:r>
              <a:rPr lang="en-US" altLang="zh-TW" sz="4800" dirty="0"/>
              <a:t>】</a:t>
            </a:r>
            <a:r>
              <a:rPr lang="zh-TW" altLang="en-US" sz="4800" dirty="0"/>
              <a:t>指令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2868258"/>
            <a:ext cx="4006734" cy="769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zh-TW" sz="4400" dirty="0">
                <a:solidFill>
                  <a:srgbClr val="FFFF00"/>
                </a:solidFill>
              </a:rPr>
              <a:t>Linux</a:t>
            </a:r>
            <a:r>
              <a:rPr lang="zh-TW" altLang="en-US" sz="4400" dirty="0" smtClean="0">
                <a:solidFill>
                  <a:srgbClr val="FFFF00"/>
                </a:solidFill>
              </a:rPr>
              <a:t>常用指令</a:t>
            </a:r>
            <a:endParaRPr lang="en-US" altLang="zh-TW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737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583244"/>
              </p:ext>
            </p:extLst>
          </p:nvPr>
        </p:nvGraphicFramePr>
        <p:xfrm>
          <a:off x="251893" y="1185808"/>
          <a:ext cx="3469207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907"/>
                <a:gridCol w="2781300"/>
              </a:tblGrid>
              <a:tr h="2619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指令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功能</a:t>
                      </a:r>
                      <a:endParaRPr lang="zh-TW" altLang="en-US" sz="18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pwd</a:t>
                      </a:r>
                      <a:endParaRPr lang="zh-TW" alt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顯示當前工作目錄路徑 </a:t>
                      </a:r>
                      <a:endParaRPr lang="zh-TW" altLang="en-US" sz="20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cd</a:t>
                      </a:r>
                      <a:endParaRPr lang="zh-TW" alt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更改工作目錄路徑</a:t>
                      </a:r>
                      <a:endParaRPr lang="en-US" altLang="zh-TW" sz="2000" dirty="0" smtClean="0"/>
                    </a:p>
                    <a:p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TW" sz="2000" dirty="0" smtClean="0"/>
                        <a:t>hange </a:t>
                      </a: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</a:t>
                      </a:r>
                      <a:r>
                        <a:rPr lang="en-US" altLang="zh-TW" sz="2000" dirty="0" smtClean="0"/>
                        <a:t>irectory </a:t>
                      </a:r>
                      <a:endParaRPr lang="zh-TW" altLang="en-US" sz="20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ls</a:t>
                      </a:r>
                      <a:endParaRPr lang="zh-TW" alt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列出目錄和檔案資訊</a:t>
                      </a:r>
                      <a:endParaRPr lang="zh-TW" altLang="en-US" sz="20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矩形圖說文字 5"/>
          <p:cNvSpPr/>
          <p:nvPr/>
        </p:nvSpPr>
        <p:spPr>
          <a:xfrm>
            <a:off x="923925" y="0"/>
            <a:ext cx="8215722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/>
              <a:t>Linux</a:t>
            </a:r>
            <a:r>
              <a:rPr lang="zh-TW" altLang="en-US" sz="2800" dirty="0" smtClean="0"/>
              <a:t>常用</a:t>
            </a:r>
            <a:r>
              <a:rPr lang="zh-TW" altLang="en-US" sz="2800" dirty="0"/>
              <a:t>的</a:t>
            </a:r>
            <a:r>
              <a:rPr lang="en-US" altLang="zh-TW" sz="28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【</a:t>
            </a:r>
            <a:r>
              <a:rPr lang="zh-TW" altLang="en-US" sz="2800" dirty="0"/>
              <a:t>檔案與目錄操作</a:t>
            </a:r>
            <a:r>
              <a:rPr lang="en-US" altLang="zh-TW" sz="28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】</a:t>
            </a:r>
            <a:r>
              <a:rPr lang="zh-TW" altLang="en-US" sz="2800" dirty="0"/>
              <a:t>指令</a:t>
            </a:r>
          </a:p>
          <a:p>
            <a:r>
              <a:rPr lang="zh-TW" altLang="en-US" sz="2800" dirty="0" smtClean="0"/>
              <a:t>執行看看下列指令及其參數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實作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練習</a:t>
            </a:r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045539"/>
              </p:ext>
            </p:extLst>
          </p:nvPr>
        </p:nvGraphicFramePr>
        <p:xfrm>
          <a:off x="251893" y="3683000"/>
          <a:ext cx="4116907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339"/>
                <a:gridCol w="3300568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功能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--all                  do not ignore entries starting with 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--almost-all           do not list implied . and ..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--directory      list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directories themselves, not their contents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-l 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 a long listing format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51893" y="3194618"/>
            <a:ext cx="411690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 [OPTION]... [FILE]...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19328" y="2692677"/>
            <a:ext cx="77136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l</a:t>
            </a:r>
            <a:r>
              <a:rPr lang="en-US" altLang="zh-TW" sz="2800" dirty="0" smtClean="0"/>
              <a:t>s -a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612614" y="2692677"/>
            <a:ext cx="85311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l</a:t>
            </a:r>
            <a:r>
              <a:rPr lang="en-US" altLang="zh-TW" sz="2800" dirty="0" smtClean="0"/>
              <a:t>s -</a:t>
            </a:r>
            <a:r>
              <a:rPr lang="en-US" altLang="zh-TW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TW" sz="2800" dirty="0" smtClean="0"/>
              <a:t>l</a:t>
            </a:r>
            <a:endParaRPr lang="zh-TW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5858638" y="2692677"/>
            <a:ext cx="486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vs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4819328" y="1539894"/>
            <a:ext cx="134844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l</a:t>
            </a:r>
            <a:r>
              <a:rPr lang="en-US" altLang="zh-TW" sz="2800" dirty="0" smtClean="0"/>
              <a:t>s --help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4816742" y="3589345"/>
            <a:ext cx="219803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l</a:t>
            </a:r>
            <a:r>
              <a:rPr lang="en-US" altLang="zh-TW" sz="2800" dirty="0" smtClean="0"/>
              <a:t>s –al /</a:t>
            </a:r>
            <a:r>
              <a:rPr lang="en-US" altLang="zh-TW" sz="2800" dirty="0" err="1" smtClean="0"/>
              <a:t>usr</a:t>
            </a:r>
            <a:r>
              <a:rPr lang="en-US" altLang="zh-TW" sz="2800" dirty="0" smtClean="0"/>
              <a:t>/bin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4816742" y="4418478"/>
            <a:ext cx="158094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l</a:t>
            </a:r>
            <a:r>
              <a:rPr lang="en-US" altLang="zh-TW" sz="2800" dirty="0" smtClean="0"/>
              <a:t>s –al /</a:t>
            </a:r>
            <a:r>
              <a:rPr lang="en-US" altLang="zh-TW" sz="2800" dirty="0" err="1" smtClean="0"/>
              <a:t>etc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4816742" y="5127201"/>
            <a:ext cx="81458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 smtClean="0"/>
              <a:t>pwd</a:t>
            </a:r>
            <a:endParaRPr lang="zh-TW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4816742" y="5835924"/>
            <a:ext cx="180209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cd /</a:t>
            </a:r>
            <a:r>
              <a:rPr lang="en-US" altLang="zh-TW" sz="2800" dirty="0" err="1" smtClean="0"/>
              <a:t>usr</a:t>
            </a:r>
            <a:r>
              <a:rPr lang="en-US" altLang="zh-TW" sz="2800" dirty="0" smtClean="0"/>
              <a:t>/bin</a:t>
            </a:r>
            <a:endParaRPr lang="zh-TW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7733679" y="2692677"/>
            <a:ext cx="89960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l</a:t>
            </a:r>
            <a:r>
              <a:rPr lang="en-US" altLang="zh-TW" sz="2800" dirty="0" smtClean="0"/>
              <a:t>s -</a:t>
            </a:r>
            <a:r>
              <a:rPr lang="en-US" altLang="zh-TW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TW" sz="2800" dirty="0" smtClean="0"/>
              <a:t>l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724239" y="1023001"/>
            <a:ext cx="247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如何知道指令的使用</a:t>
            </a:r>
            <a:r>
              <a:rPr lang="en-US" altLang="zh-TW" dirty="0"/>
              <a:t>??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36265" y="1539894"/>
            <a:ext cx="121860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m</a:t>
            </a:r>
            <a:r>
              <a:rPr lang="en-US" altLang="zh-TW" sz="2800" dirty="0" smtClean="0"/>
              <a:t>an ls 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6557520" y="1556216"/>
            <a:ext cx="78899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/>
              <a:t>l</a:t>
            </a:r>
            <a:r>
              <a:rPr lang="en-US" altLang="zh-TW" sz="2800" dirty="0" err="1" smtClean="0"/>
              <a:t>s</a:t>
            </a:r>
            <a:r>
              <a:rPr lang="en-US" altLang="zh-TW" sz="2800" dirty="0" smtClean="0"/>
              <a:t> -h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4689470" y="2245405"/>
            <a:ext cx="233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指令及其參數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733679" y="951438"/>
            <a:ext cx="149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</a:t>
            </a:r>
            <a:r>
              <a:rPr lang="en-US" altLang="zh-TW" dirty="0"/>
              <a:t>ual pages</a:t>
            </a:r>
          </a:p>
        </p:txBody>
      </p:sp>
    </p:spTree>
    <p:extLst>
      <p:ext uri="{BB962C8B-B14F-4D97-AF65-F5344CB8AC3E}">
        <p14:creationId xmlns:p14="http://schemas.microsoft.com/office/powerpoint/2010/main" val="382978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4617128"/>
            <a:ext cx="4289980" cy="1938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圖說文字 3"/>
          <p:cNvSpPr/>
          <p:nvPr/>
        </p:nvSpPr>
        <p:spPr>
          <a:xfrm>
            <a:off x="923925" y="0"/>
            <a:ext cx="8215722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/>
              <a:t>Linux</a:t>
            </a:r>
            <a:r>
              <a:rPr lang="zh-TW" altLang="en-US" sz="2800" dirty="0"/>
              <a:t>常用的</a:t>
            </a:r>
            <a:r>
              <a:rPr lang="en-US" altLang="zh-TW" sz="2800" dirty="0" smtClean="0"/>
              <a:t>【</a:t>
            </a:r>
            <a:r>
              <a:rPr lang="zh-TW" altLang="en-US" sz="2800" dirty="0" smtClean="0"/>
              <a:t>文件處理</a:t>
            </a:r>
            <a:r>
              <a:rPr lang="en-US" altLang="zh-TW" sz="2800" dirty="0" smtClean="0"/>
              <a:t>—</a:t>
            </a:r>
            <a:r>
              <a:rPr lang="zh-TW" altLang="en-US" sz="2800" dirty="0" smtClean="0"/>
              <a:t>顯示資料</a:t>
            </a:r>
            <a:r>
              <a:rPr lang="en-US" altLang="zh-TW" sz="2800" dirty="0" smtClean="0"/>
              <a:t>】</a:t>
            </a:r>
            <a:r>
              <a:rPr lang="zh-TW" altLang="en-US" sz="2800" dirty="0"/>
              <a:t>指令</a:t>
            </a:r>
          </a:p>
          <a:p>
            <a:r>
              <a:rPr lang="zh-TW" altLang="en-US" sz="2800" dirty="0"/>
              <a:t>執行看看下列指令及其參數</a:t>
            </a:r>
            <a:r>
              <a:rPr lang="en-US" altLang="zh-TW" sz="2800" dirty="0"/>
              <a:t>OPTION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實作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練習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84704"/>
              </p:ext>
            </p:extLst>
          </p:nvPr>
        </p:nvGraphicFramePr>
        <p:xfrm>
          <a:off x="182880" y="1473881"/>
          <a:ext cx="4103402" cy="278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03"/>
                <a:gridCol w="2781299"/>
              </a:tblGrid>
              <a:tr h="267140"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指令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功能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3249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cat</a:t>
                      </a:r>
                      <a:endParaRPr lang="zh-TW" altLang="en-US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輸出文件內容</a:t>
                      </a:r>
                    </a:p>
                  </a:txBody>
                  <a:tcPr marL="68580" marR="68580" marT="34290" marB="34290"/>
                </a:tc>
              </a:tr>
              <a:tr h="3971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head </a:t>
                      </a:r>
                      <a:endParaRPr lang="zh-TW" altLang="en-US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輸出文件</a:t>
                      </a:r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頭部</a:t>
                      </a:r>
                      <a:r>
                        <a:rPr lang="zh-TW" altLang="en-US" sz="1800" dirty="0" smtClean="0"/>
                        <a:t>部分內容</a:t>
                      </a:r>
                      <a:endParaRPr lang="zh-TW" altLang="en-US" sz="1800" dirty="0"/>
                    </a:p>
                  </a:txBody>
                  <a:tcPr marL="68580" marR="68580" marT="34290" marB="34290"/>
                </a:tc>
              </a:tr>
              <a:tr h="39710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tail</a:t>
                      </a:r>
                      <a:endParaRPr lang="zh-TW" altLang="en-US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輸出文件</a:t>
                      </a:r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尾部</a:t>
                      </a:r>
                      <a:r>
                        <a:rPr lang="zh-TW" altLang="en-US" sz="1800" dirty="0" smtClean="0"/>
                        <a:t>部分內容</a:t>
                      </a:r>
                      <a:endParaRPr lang="zh-TW" altLang="en-US" sz="1800" dirty="0"/>
                    </a:p>
                  </a:txBody>
                  <a:tcPr marL="68580" marR="68580" marT="34290" marB="34290"/>
                </a:tc>
              </a:tr>
              <a:tr h="454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less</a:t>
                      </a:r>
                      <a:endParaRPr lang="zh-TW" altLang="en-US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分屏查看文件</a:t>
                      </a:r>
                      <a:r>
                        <a:rPr lang="zh-TW" altLang="en-US" sz="1800" dirty="0" smtClean="0"/>
                        <a:t>內容</a:t>
                      </a:r>
                      <a:endParaRPr lang="zh-TW" altLang="en-US" dirty="0"/>
                    </a:p>
                  </a:txBody>
                  <a:tcPr marL="68580" marR="68580" marT="34290" marB="34290"/>
                </a:tc>
              </a:tr>
              <a:tr h="4548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more</a:t>
                      </a:r>
                      <a:endParaRPr lang="zh-TW" altLang="en-US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分屏查看文件</a:t>
                      </a:r>
                      <a:r>
                        <a:rPr lang="zh-TW" altLang="en-US" sz="1800" dirty="0" smtClean="0"/>
                        <a:t>內容</a:t>
                      </a:r>
                      <a:endParaRPr lang="zh-TW" altLang="en-US" dirty="0" smtClean="0"/>
                    </a:p>
                  </a:txBody>
                  <a:tcPr marL="68580" marR="68580" marT="34290" marB="34290"/>
                </a:tc>
              </a:tr>
              <a:tr h="45486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grep</a:t>
                      </a:r>
                      <a:endParaRPr lang="zh-TW" altLang="en-US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顯示文件中匹配的行</a:t>
                      </a:r>
                      <a:endParaRPr lang="zh-TW" altLang="en-US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752386" y="1478811"/>
            <a:ext cx="2034339" cy="41549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  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1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1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passwd</a:t>
            </a:r>
            <a:endParaRPr lang="zh-TW" altLang="en-US" sz="21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2386" y="4016952"/>
            <a:ext cx="2701189" cy="41549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  /</a:t>
            </a:r>
            <a:r>
              <a:rPr lang="en-US" altLang="zh-TW" sz="21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1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passwd</a:t>
            </a:r>
            <a:r>
              <a:rPr lang="zh-TW" altLang="en-US" sz="21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TW" sz="21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less</a:t>
            </a:r>
            <a:endParaRPr lang="zh-TW" altLang="en-US" sz="21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52386" y="2661920"/>
            <a:ext cx="2055050" cy="41549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  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1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1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passwd</a:t>
            </a:r>
            <a:endParaRPr lang="zh-TW" altLang="en-US" sz="21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2386" y="2038867"/>
            <a:ext cx="2258054" cy="41549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  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1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1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passwd</a:t>
            </a:r>
            <a:endParaRPr lang="zh-TW" altLang="en-US" sz="21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52386" y="4667417"/>
            <a:ext cx="3321679" cy="41549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  /</a:t>
            </a:r>
            <a:r>
              <a:rPr lang="en-US" altLang="zh-TW" sz="21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1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passwd</a:t>
            </a:r>
            <a:r>
              <a:rPr lang="zh-TW" altLang="en-US" sz="21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TW" sz="21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grep root</a:t>
            </a:r>
            <a:endParaRPr lang="zh-TW" altLang="en-US" sz="21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80305" y="5528342"/>
            <a:ext cx="2412840" cy="7386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這才是真的密碼檔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  /</a:t>
            </a:r>
            <a:r>
              <a:rPr lang="en-US" altLang="zh-TW" sz="21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1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shadow</a:t>
            </a:r>
            <a:endParaRPr lang="zh-TW" altLang="en-US" sz="21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52386" y="3276222"/>
            <a:ext cx="2293513" cy="41549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 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1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1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passwd</a:t>
            </a:r>
            <a:endParaRPr lang="zh-TW" altLang="en-US" sz="21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193" y="4709461"/>
            <a:ext cx="3814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常用的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grep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文件處理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==Global Regular Expression Print</a:t>
            </a:r>
          </a:p>
        </p:txBody>
      </p:sp>
      <p:sp>
        <p:nvSpPr>
          <p:cNvPr id="3" name="矩形 2"/>
          <p:cNvSpPr/>
          <p:nvPr/>
        </p:nvSpPr>
        <p:spPr>
          <a:xfrm>
            <a:off x="148193" y="5355792"/>
            <a:ext cx="756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grep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4827" y="5448125"/>
            <a:ext cx="2034660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你要察看的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52850" y="5448125"/>
            <a:ext cx="646331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054827" y="5955957"/>
            <a:ext cx="804195" cy="415498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‘root’</a:t>
            </a:r>
            <a:endParaRPr lang="zh-TW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69238" y="6002123"/>
            <a:ext cx="1429943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passwd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2442" y="5909790"/>
            <a:ext cx="756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grep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21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575" y="3637699"/>
            <a:ext cx="8703425" cy="12884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/>
              <a:t>redirection(</a:t>
            </a:r>
            <a:r>
              <a:rPr lang="zh-TW" altLang="en-US" sz="4800" dirty="0"/>
              <a:t>重定向</a:t>
            </a:r>
            <a:r>
              <a:rPr lang="en-US" altLang="zh-TW" sz="4800" dirty="0"/>
              <a:t>)</a:t>
            </a:r>
            <a:r>
              <a:rPr lang="zh-TW" altLang="en-US" sz="4800" dirty="0"/>
              <a:t>與</a:t>
            </a:r>
            <a:r>
              <a:rPr lang="en-US" altLang="zh-TW" sz="4800" dirty="0"/>
              <a:t> pipe(</a:t>
            </a:r>
            <a:r>
              <a:rPr lang="zh-TW" altLang="en-US" sz="4800" dirty="0"/>
              <a:t>管道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  <p:sp>
        <p:nvSpPr>
          <p:cNvPr id="2" name="矩形 1"/>
          <p:cNvSpPr/>
          <p:nvPr/>
        </p:nvSpPr>
        <p:spPr>
          <a:xfrm>
            <a:off x="0" y="2868258"/>
            <a:ext cx="4006734" cy="769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zh-TW" sz="4400" dirty="0">
                <a:solidFill>
                  <a:srgbClr val="FFFF00"/>
                </a:solidFill>
              </a:rPr>
              <a:t>Linux</a:t>
            </a:r>
            <a:r>
              <a:rPr lang="zh-TW" altLang="en-US" sz="4400" dirty="0" smtClean="0">
                <a:solidFill>
                  <a:srgbClr val="FFFF00"/>
                </a:solidFill>
              </a:rPr>
              <a:t>常用指令</a:t>
            </a:r>
            <a:endParaRPr lang="en-US" altLang="zh-TW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64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950" dirty="0" smtClean="0">
                <a:solidFill>
                  <a:srgbClr val="FFFF00"/>
                </a:solidFill>
              </a:rPr>
              <a:t>Linux 0x101</a:t>
            </a:r>
          </a:p>
          <a:p>
            <a:pPr algn="ctr"/>
            <a:endParaRPr lang="en-US" altLang="zh-TW" sz="4950" dirty="0" smtClean="0">
              <a:solidFill>
                <a:srgbClr val="FFFF00"/>
              </a:solidFill>
            </a:endParaRPr>
          </a:p>
          <a:p>
            <a:pPr algn="ctr"/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</a:p>
          <a:p>
            <a:pPr algn="ctr"/>
            <a:endParaRPr lang="en-US" altLang="zh-TW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Kali Linux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sz="4950" dirty="0"/>
          </a:p>
        </p:txBody>
      </p:sp>
    </p:spTree>
    <p:extLst>
      <p:ext uri="{BB962C8B-B14F-4D97-AF65-F5344CB8AC3E}">
        <p14:creationId xmlns:p14="http://schemas.microsoft.com/office/powerpoint/2010/main" val="23008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923925" y="0"/>
            <a:ext cx="8215722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smtClean="0"/>
              <a:t>Linux</a:t>
            </a:r>
            <a:r>
              <a:rPr lang="zh-TW" altLang="en-US" sz="2800" dirty="0" smtClean="0"/>
              <a:t>重要的</a:t>
            </a:r>
            <a:r>
              <a:rPr lang="en-US" altLang="zh-TW" sz="2800" dirty="0" smtClean="0"/>
              <a:t>redirection(</a:t>
            </a:r>
            <a:r>
              <a:rPr lang="zh-TW" altLang="en-US" sz="2800" dirty="0"/>
              <a:t>重定向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與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pipe(</a:t>
            </a:r>
            <a:r>
              <a:rPr lang="zh-TW" altLang="en-US" sz="2800" dirty="0"/>
              <a:t>管道</a:t>
            </a:r>
            <a:r>
              <a:rPr lang="en-US" altLang="zh-TW" sz="2800" dirty="0"/>
              <a:t>)</a:t>
            </a:r>
            <a:r>
              <a:rPr lang="zh-TW" altLang="en-US" sz="2800" dirty="0" smtClean="0"/>
              <a:t>功能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實作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練習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19094" y="2114982"/>
            <a:ext cx="347472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dirty="0"/>
              <a:t>cat /</a:t>
            </a:r>
            <a:r>
              <a:rPr lang="en-US" altLang="zh-TW" sz="2800" dirty="0" err="1"/>
              <a:t>etc</a:t>
            </a:r>
            <a:r>
              <a:rPr lang="en-US" altLang="zh-TW" sz="2800" dirty="0"/>
              <a:t>/</a:t>
            </a:r>
            <a:r>
              <a:rPr lang="en-US" altLang="zh-TW" sz="2800" dirty="0" err="1"/>
              <a:t>passwd</a:t>
            </a:r>
            <a:r>
              <a:rPr lang="zh-TW" altLang="en-US" sz="2800" dirty="0"/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less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434298" y="2091381"/>
            <a:ext cx="266784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cat /</a:t>
            </a:r>
            <a:r>
              <a:rPr lang="en-US" altLang="zh-TW" sz="2800" dirty="0" err="1" smtClean="0"/>
              <a:t>etc</a:t>
            </a:r>
            <a:r>
              <a:rPr lang="en-US" altLang="zh-TW" sz="2800" dirty="0" smtClean="0"/>
              <a:t>/</a:t>
            </a:r>
            <a:r>
              <a:rPr lang="en-US" altLang="zh-TW" sz="2800" dirty="0" err="1" smtClean="0"/>
              <a:t>passwd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 </a:t>
            </a:r>
            <a:endParaRPr lang="zh-TW" altLang="en-US" sz="2800" dirty="0"/>
          </a:p>
        </p:txBody>
      </p:sp>
      <p:sp>
        <p:nvSpPr>
          <p:cNvPr id="3" name="向右箭號 2"/>
          <p:cNvSpPr/>
          <p:nvPr/>
        </p:nvSpPr>
        <p:spPr>
          <a:xfrm>
            <a:off x="3272494" y="2214998"/>
            <a:ext cx="476250" cy="399603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45" t="16662" r="2747" b="34619"/>
          <a:stretch/>
        </p:blipFill>
        <p:spPr>
          <a:xfrm>
            <a:off x="329523" y="2926698"/>
            <a:ext cx="8275401" cy="33151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4298" y="1169916"/>
            <a:ext cx="2008883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pipe(</a:t>
            </a:r>
            <a:r>
              <a:rPr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管道</a:t>
            </a:r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圖說文字 8"/>
          <p:cNvSpPr/>
          <p:nvPr/>
        </p:nvSpPr>
        <p:spPr>
          <a:xfrm>
            <a:off x="2681285" y="1169916"/>
            <a:ext cx="3571875" cy="554750"/>
          </a:xfrm>
          <a:prstGeom prst="wedgeRectCallout">
            <a:avLst>
              <a:gd name="adj1" fmla="val -57702"/>
              <a:gd name="adj2" fmla="val 19974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這個你不會   就不要說  你懂 </a:t>
            </a:r>
            <a:r>
              <a:rPr lang="en-US" altLang="zh-TW" b="1" dirty="0" err="1" smtClean="0"/>
              <a:t>linux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7099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923925" y="0"/>
            <a:ext cx="8215722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smtClean="0"/>
              <a:t>Linux</a:t>
            </a:r>
            <a:r>
              <a:rPr lang="zh-TW" altLang="en-US" sz="2800" dirty="0" smtClean="0"/>
              <a:t>重要的</a:t>
            </a:r>
            <a:r>
              <a:rPr lang="en-US" altLang="zh-TW" sz="2800" dirty="0" smtClean="0"/>
              <a:t>redirection(</a:t>
            </a:r>
            <a:r>
              <a:rPr lang="zh-TW" altLang="en-US" sz="2800" dirty="0"/>
              <a:t>重定向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與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pipe(</a:t>
            </a:r>
            <a:r>
              <a:rPr lang="zh-TW" altLang="en-US" sz="2800" dirty="0"/>
              <a:t>管道</a:t>
            </a:r>
            <a:r>
              <a:rPr lang="en-US" altLang="zh-TW" sz="2800" dirty="0"/>
              <a:t>)</a:t>
            </a:r>
            <a:r>
              <a:rPr lang="zh-TW" altLang="en-US" sz="2800" dirty="0" smtClean="0"/>
              <a:t>功能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實作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練習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4298" y="1169916"/>
            <a:ext cx="3544945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redirection(</a:t>
            </a:r>
            <a:r>
              <a:rPr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重定向</a:t>
            </a:r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圖說文字 8"/>
          <p:cNvSpPr/>
          <p:nvPr/>
        </p:nvSpPr>
        <p:spPr>
          <a:xfrm>
            <a:off x="4278122" y="1150978"/>
            <a:ext cx="3122804" cy="554750"/>
          </a:xfrm>
          <a:prstGeom prst="wedgeRectCallout">
            <a:avLst>
              <a:gd name="adj1" fmla="val -59836"/>
              <a:gd name="adj2" fmla="val 2169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/>
              <a:t>會了   也只能說  你稍懂</a:t>
            </a:r>
            <a:r>
              <a:rPr lang="en-US" altLang="zh-TW" b="1" dirty="0" err="1" smtClean="0"/>
              <a:t>linux</a:t>
            </a:r>
            <a:endParaRPr lang="zh-TW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3362325" y="2457435"/>
            <a:ext cx="262610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000" dirty="0"/>
              <a:t>ls -al 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altLang="zh-TW" sz="4000" dirty="0"/>
              <a:t> ls.txt</a:t>
            </a:r>
            <a:endParaRPr lang="zh-TW" altLang="en-US" sz="4000" dirty="0"/>
          </a:p>
        </p:txBody>
      </p:sp>
      <p:sp>
        <p:nvSpPr>
          <p:cNvPr id="11" name="矩形 10"/>
          <p:cNvSpPr/>
          <p:nvPr/>
        </p:nvSpPr>
        <p:spPr>
          <a:xfrm>
            <a:off x="821244" y="3911123"/>
            <a:ext cx="69137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將命令執行結果（標準輸出，或者錯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輸出，本來都要列印到螢幕上面的）  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將執行結果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重定向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其它輸出設備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案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或印表機等等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標準輸出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是錯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輸出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3362324" y="2416021"/>
            <a:ext cx="1114425" cy="81915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105717" y="331663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命令執行結果</a:t>
            </a:r>
          </a:p>
        </p:txBody>
      </p:sp>
      <p:sp>
        <p:nvSpPr>
          <p:cNvPr id="14" name="矩形 13"/>
          <p:cNvSpPr/>
          <p:nvPr/>
        </p:nvSpPr>
        <p:spPr>
          <a:xfrm>
            <a:off x="1129116" y="2459727"/>
            <a:ext cx="1136850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000" dirty="0"/>
              <a:t>ls -</a:t>
            </a:r>
            <a:r>
              <a:rPr lang="en-US" altLang="zh-TW" sz="4000" dirty="0" smtClean="0"/>
              <a:t>al</a:t>
            </a:r>
            <a:endParaRPr lang="zh-TW" altLang="en-US" sz="4000" dirty="0"/>
          </a:p>
        </p:txBody>
      </p:sp>
      <p:sp>
        <p:nvSpPr>
          <p:cNvPr id="15" name="向右箭號 14"/>
          <p:cNvSpPr/>
          <p:nvPr/>
        </p:nvSpPr>
        <p:spPr>
          <a:xfrm>
            <a:off x="2495550" y="2604507"/>
            <a:ext cx="590550" cy="563106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1379" y="20059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定向到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31786" y="326936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案</a:t>
            </a:r>
          </a:p>
        </p:txBody>
      </p:sp>
      <p:sp>
        <p:nvSpPr>
          <p:cNvPr id="18" name="矩形 17"/>
          <p:cNvSpPr/>
          <p:nvPr/>
        </p:nvSpPr>
        <p:spPr>
          <a:xfrm>
            <a:off x="6415079" y="2521188"/>
            <a:ext cx="1971694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輸出重定向</a:t>
            </a:r>
            <a:endParaRPr lang="en-US" altLang="zh-TW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redirection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32279" y="5229420"/>
            <a:ext cx="709168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600" dirty="0"/>
              <a:t>ls </a:t>
            </a:r>
            <a:r>
              <a:rPr lang="en-US" altLang="zh-TW" sz="3600" dirty="0" smtClean="0"/>
              <a:t>/bin/</a:t>
            </a:r>
            <a:r>
              <a:rPr lang="en-US" altLang="zh-TW" sz="3600" dirty="0" err="1" smtClean="0"/>
              <a:t>sh</a:t>
            </a:r>
            <a:r>
              <a:rPr lang="en-US" altLang="zh-TW" sz="3600" dirty="0" smtClean="0"/>
              <a:t> </a:t>
            </a:r>
            <a:r>
              <a:rPr lang="en-US" altLang="zh-TW" sz="3600" dirty="0"/>
              <a:t>test1.sh 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1&gt;suc.txt</a:t>
            </a:r>
            <a:r>
              <a:rPr lang="en-US" altLang="zh-TW" sz="3600" dirty="0"/>
              <a:t> </a:t>
            </a:r>
            <a:r>
              <a:rPr lang="en-US" altLang="zh-TW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2&gt;err.txt</a:t>
            </a:r>
            <a:endParaRPr lang="zh-TW" altLang="en-US" sz="3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57628" y="6116830"/>
            <a:ext cx="262161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cat suc.txt err.txt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582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圖說文字 6"/>
          <p:cNvSpPr/>
          <p:nvPr/>
        </p:nvSpPr>
        <p:spPr>
          <a:xfrm>
            <a:off x="923925" y="0"/>
            <a:ext cx="8215722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smtClean="0"/>
              <a:t>Linux</a:t>
            </a:r>
            <a:r>
              <a:rPr lang="zh-TW" altLang="en-US" sz="2800" dirty="0" smtClean="0"/>
              <a:t>重要的</a:t>
            </a:r>
            <a:r>
              <a:rPr lang="en-US" altLang="zh-TW" sz="2800" dirty="0" smtClean="0"/>
              <a:t>redirection(</a:t>
            </a:r>
            <a:r>
              <a:rPr lang="zh-TW" altLang="en-US" sz="2800" dirty="0"/>
              <a:t>重定向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與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pipe(</a:t>
            </a:r>
            <a:r>
              <a:rPr lang="zh-TW" altLang="en-US" sz="2800" dirty="0"/>
              <a:t>管道</a:t>
            </a:r>
            <a:r>
              <a:rPr lang="en-US" altLang="zh-TW" sz="2800" dirty="0"/>
              <a:t>)</a:t>
            </a:r>
            <a:r>
              <a:rPr lang="zh-TW" altLang="en-US" sz="2800" dirty="0" smtClean="0"/>
              <a:t>功能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實作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練習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24329" y="2433353"/>
            <a:ext cx="1796967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輸入重定向</a:t>
            </a:r>
            <a:endParaRPr lang="en-US" altLang="zh-TW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redirection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215247" y="2433353"/>
            <a:ext cx="242015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600" dirty="0"/>
              <a:t>cat </a:t>
            </a:r>
            <a:r>
              <a:rPr lang="en-US" altLang="zh-TW" sz="3600" dirty="0">
                <a:solidFill>
                  <a:srgbClr val="FF0000"/>
                </a:solidFill>
              </a:rPr>
              <a:t>&lt;</a:t>
            </a:r>
            <a:r>
              <a:rPr lang="en-US" altLang="zh-TW" sz="3600" dirty="0"/>
              <a:t> suc.txt</a:t>
            </a:r>
            <a:endParaRPr lang="zh-TW" altLang="en-US" sz="3600" dirty="0"/>
          </a:p>
        </p:txBody>
      </p:sp>
      <p:sp>
        <p:nvSpPr>
          <p:cNvPr id="11" name="矩形 10"/>
          <p:cNvSpPr/>
          <p:nvPr/>
        </p:nvSpPr>
        <p:spPr>
          <a:xfrm>
            <a:off x="1215247" y="1364998"/>
            <a:ext cx="20867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600" dirty="0"/>
              <a:t>cat </a:t>
            </a:r>
            <a:r>
              <a:rPr lang="en-US" altLang="zh-TW" sz="3600" dirty="0" smtClean="0"/>
              <a:t>suc.txt</a:t>
            </a:r>
            <a:endParaRPr lang="zh-TW" altLang="en-US" sz="3600" dirty="0"/>
          </a:p>
        </p:txBody>
      </p:sp>
      <p:sp>
        <p:nvSpPr>
          <p:cNvPr id="12" name="矩形 11"/>
          <p:cNvSpPr/>
          <p:nvPr/>
        </p:nvSpPr>
        <p:spPr>
          <a:xfrm>
            <a:off x="1215247" y="3839177"/>
            <a:ext cx="43271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600" dirty="0"/>
              <a:t>cat </a:t>
            </a:r>
            <a:r>
              <a:rPr lang="en-US" altLang="zh-TW" sz="3600" dirty="0" smtClean="0"/>
              <a:t>&gt; suc2.txt </a:t>
            </a:r>
            <a:r>
              <a:rPr lang="en-US" altLang="zh-TW" sz="3600" dirty="0" smtClean="0">
                <a:solidFill>
                  <a:srgbClr val="FF0000"/>
                </a:solidFill>
              </a:rPr>
              <a:t>&lt;</a:t>
            </a:r>
            <a:r>
              <a:rPr lang="en-US" altLang="zh-TW" sz="3600" dirty="0" smtClean="0"/>
              <a:t> </a:t>
            </a:r>
            <a:r>
              <a:rPr lang="en-US" altLang="zh-TW" sz="3600" dirty="0"/>
              <a:t>suc.txt</a:t>
            </a:r>
            <a:endParaRPr lang="zh-TW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1215247" y="5335856"/>
            <a:ext cx="232076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600" dirty="0"/>
              <a:t>cat </a:t>
            </a:r>
            <a:r>
              <a:rPr lang="en-US" altLang="zh-TW" sz="3600" dirty="0" smtClean="0"/>
              <a:t>suc2.txt</a:t>
            </a:r>
            <a:endParaRPr lang="zh-TW" altLang="en-US" sz="3600" dirty="0"/>
          </a:p>
        </p:txBody>
      </p:sp>
      <p:sp>
        <p:nvSpPr>
          <p:cNvPr id="14" name="弧形箭號 (上彎) 13"/>
          <p:cNvSpPr/>
          <p:nvPr/>
        </p:nvSpPr>
        <p:spPr>
          <a:xfrm rot="10800000">
            <a:off x="1696748" y="3343275"/>
            <a:ext cx="2960413" cy="495901"/>
          </a:xfrm>
          <a:prstGeom prst="curvedUpArrow">
            <a:avLst>
              <a:gd name="adj1" fmla="val 25000"/>
              <a:gd name="adj2" fmla="val 7959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弧形箭號 (上彎) 14"/>
          <p:cNvSpPr/>
          <p:nvPr/>
        </p:nvSpPr>
        <p:spPr>
          <a:xfrm>
            <a:off x="1781175" y="4570062"/>
            <a:ext cx="1162050" cy="3067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69205" y="31533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Yu Mincho" panose="02020400000000000000" pitchFamily="18" charset="-128"/>
                <a:ea typeface="Yu Mincho" panose="02020400000000000000" pitchFamily="18" charset="-128"/>
              </a:rPr>
              <a:t>①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167880" y="46173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Yu Mincho" panose="02020400000000000000" pitchFamily="18" charset="-128"/>
                <a:ea typeface="Yu Mincho" panose="02020400000000000000" pitchFamily="18" charset="-128"/>
              </a:rPr>
              <a:t>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14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2836" y="3637699"/>
            <a:ext cx="8271164" cy="8686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6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【</a:t>
            </a:r>
            <a:r>
              <a:rPr lang="zh-TW" altLang="en-US" sz="6600" dirty="0"/>
              <a:t>網路</a:t>
            </a:r>
            <a:r>
              <a:rPr lang="en-US" altLang="zh-TW" sz="66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】</a:t>
            </a:r>
            <a:r>
              <a:rPr lang="zh-TW" altLang="en-US" sz="6600" dirty="0"/>
              <a:t>指令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868258"/>
            <a:ext cx="4006734" cy="769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zh-TW" sz="4400" dirty="0">
                <a:solidFill>
                  <a:srgbClr val="FFFF00"/>
                </a:solidFill>
              </a:rPr>
              <a:t>Linux</a:t>
            </a:r>
            <a:r>
              <a:rPr lang="zh-TW" altLang="en-US" sz="4400" dirty="0" smtClean="0">
                <a:solidFill>
                  <a:srgbClr val="FFFF00"/>
                </a:solidFill>
              </a:rPr>
              <a:t>常用指令</a:t>
            </a:r>
            <a:endParaRPr lang="en-US" altLang="zh-TW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7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577916"/>
              </p:ext>
            </p:extLst>
          </p:nvPr>
        </p:nvGraphicFramePr>
        <p:xfrm>
          <a:off x="143964" y="1178576"/>
          <a:ext cx="3727392" cy="4003040"/>
        </p:xfrm>
        <a:graphic>
          <a:graphicData uri="http://schemas.openxmlformats.org/drawingml/2006/table">
            <a:tbl>
              <a:tblPr firstRow="1" bandRow="1"/>
              <a:tblGrid>
                <a:gridCol w="1049836"/>
                <a:gridCol w="2677556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dirty="0" smtClean="0"/>
                        <a:t>指令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dirty="0" smtClean="0"/>
                        <a:t>功能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hostname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}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本地主機名稱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14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if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config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}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本地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地址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netstat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顯示通訊協定統計資料和目前的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TCP/IP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網路連線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nslookup</a:t>
                      </a:r>
                      <a:endParaRPr lang="en-US" altLang="zh-TW" sz="1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透過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DNS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查詢主機</a:t>
                      </a:r>
                      <a:r>
                        <a:rPr lang="zh-TW" altLang="en-US" sz="14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dig</a:t>
                      </a:r>
                      <a:endParaRPr lang="zh-TW" altLang="en-US" sz="1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透過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DNS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查詢主機</a:t>
                      </a:r>
                      <a:r>
                        <a:rPr lang="zh-TW" altLang="en-US" sz="14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endParaRPr lang="zh-TW" altLang="en-US" sz="1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ping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察看遠方主機是否暢通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traceroute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追蹤連線路徑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wget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以指定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地址下載文件．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強大的網路指令</a:t>
                      </a:r>
                      <a:endParaRPr lang="en-US" altLang="zh-TW" sz="1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iproute2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矩形圖說文字 4"/>
          <p:cNvSpPr/>
          <p:nvPr/>
        </p:nvSpPr>
        <p:spPr>
          <a:xfrm>
            <a:off x="0" y="0"/>
            <a:ext cx="9144000" cy="8096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400" dirty="0" smtClean="0"/>
              <a:t>Linux</a:t>
            </a:r>
            <a:r>
              <a:rPr lang="zh-TW" altLang="en-US" sz="4400" dirty="0" smtClean="0"/>
              <a:t>常用</a:t>
            </a:r>
            <a:r>
              <a:rPr lang="en-US" altLang="zh-TW" sz="4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【</a:t>
            </a:r>
            <a:r>
              <a:rPr lang="zh-TW" altLang="en-US" sz="4400" dirty="0"/>
              <a:t>網路</a:t>
            </a:r>
            <a:r>
              <a:rPr lang="en-US" altLang="zh-TW" sz="4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】</a:t>
            </a:r>
            <a:r>
              <a:rPr lang="zh-TW" altLang="en-US" sz="4400" dirty="0" smtClean="0"/>
              <a:t>指令</a:t>
            </a:r>
            <a:endParaRPr lang="zh-TW" altLang="en-US" sz="4400" dirty="0"/>
          </a:p>
        </p:txBody>
      </p:sp>
      <p:sp>
        <p:nvSpPr>
          <p:cNvPr id="6" name="矩形 5"/>
          <p:cNvSpPr/>
          <p:nvPr/>
        </p:nvSpPr>
        <p:spPr>
          <a:xfrm>
            <a:off x="4001984" y="1496572"/>
            <a:ext cx="5017326" cy="3231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eth0: flags=4163&lt;UP,BROADCAST,RUNNING,MULTICAST&gt;  </a:t>
            </a:r>
            <a:r>
              <a:rPr lang="en-US" altLang="zh-TW" sz="1200" dirty="0" err="1"/>
              <a:t>mtu</a:t>
            </a:r>
            <a:r>
              <a:rPr lang="en-US" altLang="zh-TW" sz="1200" dirty="0"/>
              <a:t> 1500</a:t>
            </a:r>
          </a:p>
          <a:p>
            <a:r>
              <a:rPr lang="en-US" altLang="zh-TW" sz="1200" dirty="0"/>
              <a:t>        </a:t>
            </a:r>
            <a:r>
              <a:rPr lang="en-US" altLang="zh-TW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inet</a:t>
            </a:r>
            <a:r>
              <a:rPr lang="en-US" altLang="zh-TW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192.168.2.113  </a:t>
            </a:r>
            <a:r>
              <a:rPr lang="en-US" altLang="zh-TW" sz="1200" dirty="0"/>
              <a:t>netmask 255.255.255.0  broadcast 192.168.2.255</a:t>
            </a:r>
          </a:p>
          <a:p>
            <a:r>
              <a:rPr lang="en-US" altLang="zh-TW" sz="1200" dirty="0"/>
              <a:t>        inet6 fe80::a00:27ff:feec:26e5  </a:t>
            </a:r>
            <a:r>
              <a:rPr lang="en-US" altLang="zh-TW" sz="1200" dirty="0" err="1"/>
              <a:t>prefixlen</a:t>
            </a:r>
            <a:r>
              <a:rPr lang="en-US" altLang="zh-TW" sz="1200" dirty="0"/>
              <a:t> 64  </a:t>
            </a:r>
            <a:r>
              <a:rPr lang="en-US" altLang="zh-TW" sz="1200" dirty="0" err="1"/>
              <a:t>scopeid</a:t>
            </a:r>
            <a:r>
              <a:rPr lang="en-US" altLang="zh-TW" sz="1200" dirty="0"/>
              <a:t> 0x20&lt;link&gt;</a:t>
            </a:r>
          </a:p>
          <a:p>
            <a:r>
              <a:rPr lang="en-US" altLang="zh-TW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ether 08:00:27:ec:26:e5  </a:t>
            </a:r>
            <a:r>
              <a:rPr lang="en-US" altLang="zh-TW" sz="1200" dirty="0" err="1"/>
              <a:t>txqueuelen</a:t>
            </a:r>
            <a:r>
              <a:rPr lang="en-US" altLang="zh-TW" sz="1200" dirty="0"/>
              <a:t> 1000  (Ethernet)</a:t>
            </a:r>
          </a:p>
          <a:p>
            <a:r>
              <a:rPr lang="en-US" altLang="zh-TW" sz="1200" dirty="0"/>
              <a:t>        RX packets 1535414  bytes 2103590819 (1.9 </a:t>
            </a:r>
            <a:r>
              <a:rPr lang="en-US" altLang="zh-TW" sz="1200" dirty="0" err="1"/>
              <a:t>GiB</a:t>
            </a:r>
            <a:r>
              <a:rPr lang="en-US" altLang="zh-TW" sz="1200" dirty="0"/>
              <a:t>)</a:t>
            </a:r>
          </a:p>
          <a:p>
            <a:r>
              <a:rPr lang="en-US" altLang="zh-TW" sz="1200" dirty="0"/>
              <a:t>        RX errors 0  dropped 0  overruns 0  frame 0</a:t>
            </a:r>
          </a:p>
          <a:p>
            <a:r>
              <a:rPr lang="en-US" altLang="zh-TW" sz="1200" dirty="0"/>
              <a:t>        TX packets 520786  bytes 154845019 (147.6 </a:t>
            </a:r>
            <a:r>
              <a:rPr lang="en-US" altLang="zh-TW" sz="1200" dirty="0" err="1"/>
              <a:t>MiB</a:t>
            </a:r>
            <a:r>
              <a:rPr lang="en-US" altLang="zh-TW" sz="1200" dirty="0"/>
              <a:t>)</a:t>
            </a:r>
          </a:p>
          <a:p>
            <a:r>
              <a:rPr lang="en-US" altLang="zh-TW" sz="1200" dirty="0"/>
              <a:t>        TX errors 0  dropped 0 overruns 0  carrier 0  collisions 0</a:t>
            </a:r>
          </a:p>
          <a:p>
            <a:endParaRPr lang="en-US" altLang="zh-TW" sz="1200" dirty="0"/>
          </a:p>
          <a:p>
            <a:r>
              <a:rPr lang="en-US" altLang="zh-TW" sz="1200" dirty="0"/>
              <a:t>lo: flags=73&lt;UP,LOOPBACK,RUNNING&gt;  </a:t>
            </a:r>
            <a:r>
              <a:rPr lang="en-US" altLang="zh-TW" sz="1200" dirty="0" err="1"/>
              <a:t>mtu</a:t>
            </a:r>
            <a:r>
              <a:rPr lang="en-US" altLang="zh-TW" sz="1200" dirty="0"/>
              <a:t> 65536</a:t>
            </a:r>
          </a:p>
          <a:p>
            <a:r>
              <a:rPr lang="en-US" altLang="zh-TW" sz="1200" dirty="0"/>
              <a:t>        </a:t>
            </a:r>
            <a:r>
              <a:rPr lang="en-US" altLang="zh-TW" sz="12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inet</a:t>
            </a:r>
            <a:r>
              <a:rPr lang="en-US" altLang="zh-TW" sz="1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127.0.0.1  </a:t>
            </a:r>
            <a:r>
              <a:rPr lang="en-US" altLang="zh-TW" sz="1200" dirty="0"/>
              <a:t>netmask 255.0.0.0</a:t>
            </a:r>
          </a:p>
          <a:p>
            <a:r>
              <a:rPr lang="en-US" altLang="zh-TW" sz="1200" dirty="0"/>
              <a:t>        inet6 ::1  </a:t>
            </a:r>
            <a:r>
              <a:rPr lang="en-US" altLang="zh-TW" sz="1200" dirty="0" err="1"/>
              <a:t>prefixlen</a:t>
            </a:r>
            <a:r>
              <a:rPr lang="en-US" altLang="zh-TW" sz="1200" dirty="0"/>
              <a:t> 128  </a:t>
            </a:r>
            <a:r>
              <a:rPr lang="en-US" altLang="zh-TW" sz="1200" dirty="0" err="1"/>
              <a:t>scopeid</a:t>
            </a:r>
            <a:r>
              <a:rPr lang="en-US" altLang="zh-TW" sz="1200" dirty="0"/>
              <a:t> 0x10&lt;host&gt;</a:t>
            </a:r>
          </a:p>
          <a:p>
            <a:r>
              <a:rPr lang="en-US" altLang="zh-TW" sz="1200" dirty="0"/>
              <a:t>        loop  </a:t>
            </a:r>
            <a:r>
              <a:rPr lang="en-US" altLang="zh-TW" sz="1200" dirty="0" err="1"/>
              <a:t>txqueuelen</a:t>
            </a:r>
            <a:r>
              <a:rPr lang="en-US" altLang="zh-TW" sz="1200" dirty="0"/>
              <a:t> 1  (Local Loopback)</a:t>
            </a:r>
          </a:p>
          <a:p>
            <a:r>
              <a:rPr lang="en-US" altLang="zh-TW" sz="1200" dirty="0"/>
              <a:t>        RX packets 40391310  bytes 2029157274 (1.8 </a:t>
            </a:r>
            <a:r>
              <a:rPr lang="en-US" altLang="zh-TW" sz="1200" dirty="0" err="1"/>
              <a:t>GiB</a:t>
            </a:r>
            <a:r>
              <a:rPr lang="en-US" altLang="zh-TW" sz="1200" dirty="0"/>
              <a:t>)</a:t>
            </a:r>
          </a:p>
          <a:p>
            <a:r>
              <a:rPr lang="en-US" altLang="zh-TW" sz="1200" dirty="0"/>
              <a:t>        RX errors 0  dropped 0  overruns 0  frame 0</a:t>
            </a:r>
          </a:p>
          <a:p>
            <a:r>
              <a:rPr lang="en-US" altLang="zh-TW" sz="1200" dirty="0"/>
              <a:t>        TX packets 40391310  bytes 2029157274 (1.8 </a:t>
            </a:r>
            <a:r>
              <a:rPr lang="en-US" altLang="zh-TW" sz="1200" dirty="0" err="1"/>
              <a:t>GiB</a:t>
            </a:r>
            <a:r>
              <a:rPr lang="en-US" altLang="zh-TW" sz="1200" dirty="0"/>
              <a:t>)</a:t>
            </a:r>
          </a:p>
          <a:p>
            <a:r>
              <a:rPr lang="en-US" altLang="zh-TW" sz="1200" dirty="0"/>
              <a:t>        TX errors 0  dropped 0 overruns 0  carrier 0  collisions 0</a:t>
            </a:r>
          </a:p>
        </p:txBody>
      </p:sp>
      <p:sp>
        <p:nvSpPr>
          <p:cNvPr id="7" name="矩形 6"/>
          <p:cNvSpPr/>
          <p:nvPr/>
        </p:nvSpPr>
        <p:spPr>
          <a:xfrm>
            <a:off x="4001984" y="944272"/>
            <a:ext cx="1284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8239" y="5905909"/>
            <a:ext cx="249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Lo==localhost=127.0.0.1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68239" y="484963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IP</a:t>
            </a:r>
            <a:r>
              <a:rPr lang="zh-TW" altLang="en-US" dirty="0">
                <a:sym typeface="Wingdings" panose="05000000000000000000" pitchFamily="2" charset="2"/>
              </a:rPr>
              <a:t>位址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inet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192.168.2.113 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88373" y="5345486"/>
            <a:ext cx="455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ym typeface="Wingdings" panose="05000000000000000000" pitchFamily="2" charset="2"/>
              </a:rPr>
              <a:t>MAC</a:t>
            </a:r>
            <a:r>
              <a:rPr lang="zh-TW" altLang="en-US" dirty="0" smtClean="0">
                <a:sym typeface="Wingdings" panose="05000000000000000000" pitchFamily="2" charset="2"/>
              </a:rPr>
              <a:t>位址</a:t>
            </a:r>
            <a:r>
              <a:rPr lang="en-US" altLang="zh-TW" dirty="0" smtClean="0">
                <a:sym typeface="Wingdings" panose="05000000000000000000" pitchFamily="2" charset="2"/>
              </a:rPr>
              <a:t>(</a:t>
            </a:r>
            <a:r>
              <a:rPr lang="zh-TW" altLang="en-US" dirty="0" smtClean="0">
                <a:sym typeface="Wingdings" panose="05000000000000000000" pitchFamily="2" charset="2"/>
              </a:rPr>
              <a:t>網路卡</a:t>
            </a:r>
            <a:r>
              <a:rPr lang="en-US" altLang="zh-TW" dirty="0" smtClean="0">
                <a:sym typeface="Wingdings" panose="05000000000000000000" pitchFamily="2" charset="2"/>
              </a:rPr>
              <a:t>)</a:t>
            </a:r>
            <a:r>
              <a:rPr lang="en-US" altLang="zh-TW" dirty="0" smtClean="0"/>
              <a:t> 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 08:00:27:ec:26:e5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47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圖說文字 5"/>
          <p:cNvSpPr/>
          <p:nvPr/>
        </p:nvSpPr>
        <p:spPr>
          <a:xfrm>
            <a:off x="928278" y="0"/>
            <a:ext cx="8215722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smtClean="0"/>
              <a:t>{</a:t>
            </a:r>
            <a:r>
              <a:rPr lang="en-US" altLang="zh-TW" sz="2800" dirty="0" err="1" smtClean="0"/>
              <a:t>ping|</a:t>
            </a:r>
            <a:r>
              <a:rPr lang="en-US" altLang="zh-TW" sz="2800" dirty="0" err="1" smtClean="0">
                <a:solidFill>
                  <a:srgbClr val="FFFF00"/>
                </a:solidFill>
              </a:rPr>
              <a:t>traceroute</a:t>
            </a:r>
            <a:r>
              <a:rPr lang="en-US" altLang="zh-TW" sz="2800" dirty="0" err="1" smtClean="0"/>
              <a:t>|dig</a:t>
            </a:r>
            <a:r>
              <a:rPr lang="en-US" altLang="zh-TW" sz="2800" dirty="0" smtClean="0"/>
              <a:t>}  www.google.com</a:t>
            </a:r>
          </a:p>
          <a:p>
            <a:r>
              <a:rPr lang="zh-TW" altLang="en-US" sz="2800" dirty="0" smtClean="0">
                <a:solidFill>
                  <a:srgbClr val="FFFF00"/>
                </a:solidFill>
              </a:rPr>
              <a:t>追蹤從你的機器到</a:t>
            </a:r>
            <a:r>
              <a:rPr lang="en-US" altLang="zh-TW" sz="2800" dirty="0" smtClean="0">
                <a:solidFill>
                  <a:srgbClr val="FFFF00"/>
                </a:solidFill>
              </a:rPr>
              <a:t>google</a:t>
            </a:r>
            <a:r>
              <a:rPr lang="zh-TW" altLang="en-US" sz="2800" dirty="0" smtClean="0">
                <a:solidFill>
                  <a:srgbClr val="FFFF00"/>
                </a:solidFill>
              </a:rPr>
              <a:t>要經過多少路由</a:t>
            </a:r>
            <a:endParaRPr lang="en-US" altLang="zh-TW" sz="2800" dirty="0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3" y="0"/>
            <a:ext cx="904875" cy="9048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實作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練習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8" y="1065134"/>
            <a:ext cx="7515653" cy="57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5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75" y="1065853"/>
            <a:ext cx="5873750" cy="5359944"/>
          </a:xfrm>
          <a:prstGeom prst="rect">
            <a:avLst/>
          </a:prstGeom>
        </p:spPr>
      </p:pic>
      <p:sp>
        <p:nvSpPr>
          <p:cNvPr id="8" name="矩形圖說文字 7"/>
          <p:cNvSpPr/>
          <p:nvPr/>
        </p:nvSpPr>
        <p:spPr>
          <a:xfrm>
            <a:off x="928278" y="0"/>
            <a:ext cx="8215722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 smtClean="0"/>
              <a:t>netstat</a:t>
            </a:r>
            <a:r>
              <a:rPr lang="en-US" altLang="zh-TW" sz="2800" dirty="0" smtClean="0"/>
              <a:t> -h </a:t>
            </a:r>
            <a:endParaRPr lang="en-US" altLang="zh-TW" sz="2800" dirty="0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53" y="0"/>
            <a:ext cx="904875" cy="9048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實作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練習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80049" y="1863684"/>
            <a:ext cx="147643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netstat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</a:t>
            </a:r>
            <a:r>
              <a:rPr lang="en-US" altLang="zh-TW" sz="2400" dirty="0" smtClean="0"/>
              <a:t> </a:t>
            </a:r>
            <a:endParaRPr lang="en-US" altLang="zh-TW" sz="2400" dirty="0"/>
          </a:p>
        </p:txBody>
      </p:sp>
      <p:sp>
        <p:nvSpPr>
          <p:cNvPr id="6" name="矩形 5"/>
          <p:cNvSpPr/>
          <p:nvPr/>
        </p:nvSpPr>
        <p:spPr>
          <a:xfrm>
            <a:off x="280049" y="2697718"/>
            <a:ext cx="143314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netstat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-r</a:t>
            </a:r>
            <a:r>
              <a:rPr lang="en-US" altLang="zh-TW" sz="2400" dirty="0" smtClean="0"/>
              <a:t> </a:t>
            </a:r>
            <a:endParaRPr lang="en-US" altLang="zh-TW" sz="2400" dirty="0"/>
          </a:p>
        </p:txBody>
      </p:sp>
      <p:sp>
        <p:nvSpPr>
          <p:cNvPr id="3" name="矩形 2"/>
          <p:cNvSpPr/>
          <p:nvPr/>
        </p:nvSpPr>
        <p:spPr>
          <a:xfrm>
            <a:off x="269613" y="3524727"/>
            <a:ext cx="17887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netstat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03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928278" y="0"/>
            <a:ext cx="8215722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 smtClean="0">
                <a:solidFill>
                  <a:srgbClr val="FFFF00"/>
                </a:solidFill>
              </a:rPr>
              <a:t>下載資料</a:t>
            </a:r>
            <a:endParaRPr lang="en-US" altLang="zh-TW" sz="2800" dirty="0" smtClean="0">
              <a:solidFill>
                <a:srgbClr val="FFFF00"/>
              </a:solidFill>
            </a:endParaRPr>
          </a:p>
          <a:p>
            <a:r>
              <a:rPr lang="en-US" altLang="zh-TW" sz="2800" dirty="0" err="1" smtClean="0">
                <a:solidFill>
                  <a:srgbClr val="FFFF00"/>
                </a:solidFill>
              </a:rPr>
              <a:t>wget</a:t>
            </a:r>
            <a:r>
              <a:rPr lang="zh-TW" altLang="en-US" sz="2800" dirty="0" smtClean="0">
                <a:solidFill>
                  <a:srgbClr val="FFFF00"/>
                </a:solidFill>
              </a:rPr>
              <a:t>天王</a:t>
            </a:r>
            <a:endParaRPr lang="en-US" altLang="zh-TW" sz="28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53" y="0"/>
            <a:ext cx="904875" cy="9048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實作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練習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91" y="219309"/>
            <a:ext cx="6235906" cy="636246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t="16484" b="34249"/>
          <a:stretch/>
        </p:blipFill>
        <p:spPr>
          <a:xfrm>
            <a:off x="209549" y="3038475"/>
            <a:ext cx="8403529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9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575" y="3637699"/>
            <a:ext cx="8703425" cy="12884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/>
              <a:t>【</a:t>
            </a:r>
            <a:r>
              <a:rPr lang="zh-TW" altLang="en-US" sz="4800" dirty="0"/>
              <a:t>找尋檔案</a:t>
            </a:r>
            <a:r>
              <a:rPr lang="en-US" altLang="zh-TW" sz="4800" dirty="0"/>
              <a:t>】</a:t>
            </a:r>
            <a:r>
              <a:rPr lang="zh-TW" altLang="en-US" sz="4800" dirty="0"/>
              <a:t>指令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2868258"/>
            <a:ext cx="4006734" cy="769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zh-TW" sz="4400" dirty="0">
                <a:solidFill>
                  <a:srgbClr val="FFFF00"/>
                </a:solidFill>
              </a:rPr>
              <a:t>Linux</a:t>
            </a:r>
            <a:r>
              <a:rPr lang="zh-TW" altLang="en-US" sz="4400" dirty="0" smtClean="0">
                <a:solidFill>
                  <a:srgbClr val="FFFF00"/>
                </a:solidFill>
              </a:rPr>
              <a:t>常用指令</a:t>
            </a:r>
            <a:endParaRPr lang="en-US" altLang="zh-TW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09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923925" y="0"/>
            <a:ext cx="8215722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/>
              <a:t>Linux</a:t>
            </a:r>
            <a:r>
              <a:rPr lang="zh-TW" altLang="en-US" sz="2800" dirty="0"/>
              <a:t>常用的</a:t>
            </a:r>
            <a:r>
              <a:rPr lang="en-US" altLang="zh-TW" sz="2800" dirty="0" smtClean="0"/>
              <a:t>【</a:t>
            </a:r>
            <a:r>
              <a:rPr lang="zh-TW" altLang="en-US" sz="2800" dirty="0"/>
              <a:t>找尋</a:t>
            </a:r>
            <a:r>
              <a:rPr lang="zh-TW" altLang="en-US" sz="2800" dirty="0" smtClean="0"/>
              <a:t>檔案</a:t>
            </a:r>
            <a:r>
              <a:rPr lang="en-US" altLang="zh-TW" sz="2800" dirty="0" smtClean="0"/>
              <a:t>】</a:t>
            </a:r>
            <a:r>
              <a:rPr lang="zh-TW" altLang="en-US" sz="2800" dirty="0"/>
              <a:t>指令</a:t>
            </a:r>
          </a:p>
          <a:p>
            <a:r>
              <a:rPr lang="zh-TW" altLang="en-US" sz="2800" dirty="0"/>
              <a:t>執行看看下列指令及其參數</a:t>
            </a:r>
            <a:r>
              <a:rPr lang="en-US" altLang="zh-TW" sz="2800" dirty="0"/>
              <a:t>OPTION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實作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練習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929146"/>
              </p:ext>
            </p:extLst>
          </p:nvPr>
        </p:nvGraphicFramePr>
        <p:xfrm>
          <a:off x="255554" y="1445910"/>
          <a:ext cx="8297896" cy="293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021"/>
                <a:gridCol w="7381875"/>
              </a:tblGrid>
              <a:tr h="278130"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指令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功能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find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列出檔案系統內符合條件的檔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locate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查找檔案</a:t>
                      </a:r>
                      <a:endParaRPr lang="en-US" altLang="zh-TW" sz="1400" b="1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是“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find -name”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的另一種寫法但快得多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原因在於它不搜索具體目錄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而是搜索一個資料庫（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var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/lib/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locatedb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），這個資料庫中含有本地所有檔資訊。</a:t>
                      </a:r>
                      <a:endParaRPr lang="en-US" altLang="zh-CN" sz="14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系統自動創建這個資料庫，並且每天自動更新一次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所以使用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locate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命令查不到最新變動過的文件。為了避免這種情況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可以在使用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locate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之前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先使用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updatedb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命令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手動更新資料庫</a:t>
                      </a:r>
                      <a:endParaRPr lang="zh-TW" altLang="en-US" sz="14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TW" sz="16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whereis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查找指定文件、命令和手冊頁的</a:t>
                      </a:r>
                      <a:r>
                        <a:rPr lang="zh-TW" altLang="en-US" sz="14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位置</a:t>
                      </a:r>
                      <a:endParaRPr lang="en-US" altLang="zh-TW" sz="1400" b="1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只能用於程式名的搜索，而且只搜索</a:t>
                      </a:r>
                      <a:r>
                        <a:rPr lang="zh-CN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二進位檔案（參數</a:t>
                      </a:r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-b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）、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man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說明文件（參數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-m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）和原始程式碼文件（參數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-s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）。如果省略參數，則返回所有資訊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which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在</a:t>
                      </a:r>
                      <a:r>
                        <a:rPr lang="en-US" altLang="zh-CN" sz="1400" dirty="0" smtClean="0"/>
                        <a:t>PATH</a:t>
                      </a:r>
                      <a:r>
                        <a:rPr lang="zh-CN" altLang="en-US" sz="1400" dirty="0" smtClean="0"/>
                        <a:t>變數指定的路徑中，搜索某個系統命令的位置，並且返回第一個搜索結果。</a:t>
                      </a:r>
                      <a:endParaRPr lang="en-US" altLang="zh-CN" sz="1400" dirty="0" smtClean="0"/>
                    </a:p>
                    <a:p>
                      <a:r>
                        <a:rPr lang="zh-CN" altLang="en-US" sz="1400" dirty="0" smtClean="0"/>
                        <a:t>使用</a:t>
                      </a:r>
                      <a:r>
                        <a:rPr lang="en-US" altLang="zh-CN" sz="1400" dirty="0" smtClean="0"/>
                        <a:t>which</a:t>
                      </a:r>
                      <a:r>
                        <a:rPr lang="zh-CN" altLang="en-US" sz="1400" dirty="0" smtClean="0"/>
                        <a:t>命令，就可以看到某個系統命令是否存在，以及執行的到底是哪一個位置的命令。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72301" y="4759195"/>
            <a:ext cx="122039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which grep</a:t>
            </a:r>
          </a:p>
        </p:txBody>
      </p:sp>
      <p:sp>
        <p:nvSpPr>
          <p:cNvPr id="3" name="矩形 2"/>
          <p:cNvSpPr/>
          <p:nvPr/>
        </p:nvSpPr>
        <p:spPr>
          <a:xfrm>
            <a:off x="272301" y="5901788"/>
            <a:ext cx="185390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which </a:t>
            </a:r>
            <a:r>
              <a:rPr lang="en-US" altLang="zh-TW" dirty="0" err="1"/>
              <a:t>msfconsole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2301" y="5381584"/>
            <a:ext cx="133562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which </a:t>
            </a:r>
            <a:r>
              <a:rPr lang="en-US" altLang="zh-TW" dirty="0" err="1"/>
              <a:t>nmap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86" y="4414520"/>
            <a:ext cx="3734329" cy="228518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74895" y="5414236"/>
            <a:ext cx="15137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whereis</a:t>
            </a:r>
            <a:r>
              <a:rPr lang="en-US" altLang="zh-TW" dirty="0"/>
              <a:t> </a:t>
            </a:r>
            <a:r>
              <a:rPr lang="en-US" altLang="zh-TW" dirty="0" err="1"/>
              <a:t>nmap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374895" y="5934440"/>
            <a:ext cx="20320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whereis</a:t>
            </a:r>
            <a:r>
              <a:rPr lang="en-US" altLang="zh-TW" dirty="0"/>
              <a:t> </a:t>
            </a:r>
            <a:r>
              <a:rPr lang="en-US" altLang="zh-TW" dirty="0" err="1"/>
              <a:t>msfconsole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290968" y="1875095"/>
            <a:ext cx="147514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locate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sh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21595" y="1875095"/>
            <a:ext cx="15567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locate /bin/</a:t>
            </a:r>
            <a:r>
              <a:rPr lang="en-US" altLang="zh-TW" dirty="0" err="1"/>
              <a:t>ms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110752" y="1351058"/>
            <a:ext cx="25603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 find . -name </a:t>
            </a:r>
            <a:r>
              <a:rPr lang="en-US" altLang="zh-TW" dirty="0" smtClean="0"/>
              <a:t>“*.</a:t>
            </a:r>
            <a:r>
              <a:rPr lang="en-US" altLang="zh-TW" dirty="0" err="1" smtClean="0"/>
              <a:t>rb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</a:t>
            </a:r>
            <a:r>
              <a:rPr lang="en-US" altLang="zh-TW" dirty="0" smtClean="0"/>
              <a:t>|</a:t>
            </a:r>
            <a:r>
              <a:rPr lang="zh-TW" altLang="en-US" dirty="0" smtClean="0"/>
              <a:t> </a:t>
            </a:r>
            <a:r>
              <a:rPr lang="en-US" altLang="zh-TW" dirty="0"/>
              <a:t>l</a:t>
            </a:r>
            <a:r>
              <a:rPr lang="en-US" altLang="zh-TW" dirty="0" smtClean="0"/>
              <a:t>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46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6736" r="15320"/>
          <a:stretch/>
        </p:blipFill>
        <p:spPr>
          <a:xfrm>
            <a:off x="6774452" y="3382208"/>
            <a:ext cx="2108372" cy="3289993"/>
          </a:xfrm>
          <a:prstGeom prst="rect">
            <a:avLst/>
          </a:prstGeom>
        </p:spPr>
      </p:pic>
      <p:sp>
        <p:nvSpPr>
          <p:cNvPr id="7" name="矩形圖說文字 6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/>
              <a:t>Linux</a:t>
            </a:r>
            <a:endParaRPr lang="zh-TW" altLang="en-US" sz="4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897" y="120500"/>
            <a:ext cx="2240927" cy="30558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31315" y="2644137"/>
            <a:ext cx="17852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 </a:t>
            </a:r>
            <a:r>
              <a:rPr lang="en-US" altLang="zh-TW" sz="21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Linus Torvalds</a:t>
            </a:r>
            <a:endParaRPr lang="zh-TW" altLang="en-US" sz="21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29956" y="419755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維基百科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662" y="938101"/>
            <a:ext cx="60929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/>
              <a:t>Linux…</a:t>
            </a:r>
            <a:r>
              <a:rPr lang="zh-TW" altLang="en-US" sz="2400" dirty="0"/>
              <a:t>是一種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自由</a:t>
            </a:r>
            <a:r>
              <a:rPr lang="zh-TW" altLang="en-US" sz="2400" dirty="0"/>
              <a:t>和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開放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原始碼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(open source)</a:t>
            </a:r>
            <a:r>
              <a:rPr lang="zh-TW" altLang="en-US" sz="2400" dirty="0" smtClean="0"/>
              <a:t>的</a:t>
            </a:r>
            <a:r>
              <a:rPr lang="en-US" altLang="zh-TW" sz="2400" dirty="0" smtClean="0"/>
              <a:t>UNIX-like</a:t>
            </a:r>
            <a:r>
              <a:rPr lang="zh-TW" altLang="en-US" sz="2400" dirty="0" smtClean="0"/>
              <a:t>作業系統。</a:t>
            </a:r>
            <a:endParaRPr lang="en-US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/>
              <a:t>…</a:t>
            </a:r>
            <a:r>
              <a:rPr lang="zh-TW" altLang="en-US" sz="2400" dirty="0"/>
              <a:t>該作業系統的</a:t>
            </a:r>
            <a:r>
              <a:rPr lang="zh-TW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核心</a:t>
            </a:r>
            <a:r>
              <a:rPr lang="en-US" altLang="zh-TW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(kernel)</a:t>
            </a:r>
            <a:r>
              <a:rPr lang="zh-TW" altLang="en-US" sz="2400" dirty="0"/>
              <a:t>由林納斯</a:t>
            </a:r>
            <a:r>
              <a:rPr lang="en-US" altLang="zh-TW" sz="2400" dirty="0"/>
              <a:t>·</a:t>
            </a:r>
            <a:r>
              <a:rPr lang="zh-TW" altLang="en-US" sz="2400" dirty="0"/>
              <a:t>托瓦茲</a:t>
            </a:r>
            <a:r>
              <a:rPr lang="en-US" altLang="zh-TW" sz="2400" dirty="0"/>
              <a:t>Linus Torvalds</a:t>
            </a:r>
            <a:r>
              <a:rPr lang="zh-TW" altLang="en-US" sz="2400" dirty="0"/>
              <a:t>在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1991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r>
              <a:rPr lang="zh-TW" altLang="en-US" sz="2400" dirty="0" smtClean="0"/>
              <a:t>首次</a:t>
            </a:r>
            <a:r>
              <a:rPr lang="zh-TW" altLang="en-US" sz="2400" dirty="0"/>
              <a:t>發布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" y="2753983"/>
            <a:ext cx="5372269" cy="402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91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03" t="24388" r="7314" b="54626"/>
          <a:stretch/>
        </p:blipFill>
        <p:spPr>
          <a:xfrm>
            <a:off x="328612" y="4648201"/>
            <a:ext cx="8454610" cy="1495424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923925" y="0"/>
            <a:ext cx="8215722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/>
              <a:t>Linux</a:t>
            </a:r>
            <a:r>
              <a:rPr lang="zh-TW" altLang="en-US" sz="2800" dirty="0"/>
              <a:t>常用的</a:t>
            </a:r>
            <a:r>
              <a:rPr lang="en-US" altLang="zh-TW" sz="2800" dirty="0" smtClean="0"/>
              <a:t>【</a:t>
            </a:r>
            <a:r>
              <a:rPr lang="zh-TW" altLang="en-US" sz="2800" dirty="0"/>
              <a:t>找尋</a:t>
            </a:r>
            <a:r>
              <a:rPr lang="zh-TW" altLang="en-US" sz="2800" dirty="0" smtClean="0"/>
              <a:t>檔案</a:t>
            </a:r>
            <a:r>
              <a:rPr lang="en-US" altLang="zh-TW" sz="2800" dirty="0" smtClean="0"/>
              <a:t>】</a:t>
            </a:r>
            <a:r>
              <a:rPr lang="zh-TW" altLang="en-US" sz="2800" dirty="0"/>
              <a:t>指令</a:t>
            </a:r>
          </a:p>
          <a:p>
            <a:r>
              <a:rPr lang="en-US" altLang="zh-TW" sz="2800" dirty="0" smtClean="0"/>
              <a:t>find</a:t>
            </a:r>
            <a:endParaRPr lang="en-US" altLang="zh-TW" sz="2800" dirty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實作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練習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750380" y="2464325"/>
            <a:ext cx="4831395" cy="508546"/>
            <a:chOff x="1029048" y="1548884"/>
            <a:chExt cx="4452981" cy="388382"/>
          </a:xfrm>
        </p:grpSpPr>
        <p:sp>
          <p:nvSpPr>
            <p:cNvPr id="8" name="矩形 7"/>
            <p:cNvSpPr/>
            <p:nvPr/>
          </p:nvSpPr>
          <p:spPr>
            <a:xfrm>
              <a:off x="1029048" y="1548884"/>
              <a:ext cx="5613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find</a:t>
              </a:r>
              <a:endPara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79627" y="1567934"/>
              <a:ext cx="1107996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指定目錄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076830" y="1567934"/>
              <a:ext cx="1107996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指定條件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374033" y="1548884"/>
              <a:ext cx="110799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指定動作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1612189" y="3247639"/>
            <a:ext cx="155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find </a:t>
            </a:r>
            <a:r>
              <a:rPr lang="zh-TW" altLang="en-US" sz="3600" dirty="0" smtClean="0"/>
              <a:t>   </a:t>
            </a:r>
            <a:r>
              <a:rPr lang="en-US" altLang="zh-TW" sz="36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en-US" altLang="zh-TW" sz="3600" dirty="0" smtClean="0"/>
              <a:t> </a:t>
            </a:r>
            <a:endParaRPr lang="zh-TW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3427280" y="3422272"/>
            <a:ext cx="262764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-name "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smb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*.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03361" y="3370750"/>
            <a:ext cx="518091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-ls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452437" y="1311446"/>
            <a:ext cx="355578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find . -name "</a:t>
            </a:r>
            <a:r>
              <a:rPr lang="en-US" altLang="zh-TW" sz="2400" dirty="0" err="1"/>
              <a:t>smb</a:t>
            </a:r>
            <a:r>
              <a:rPr lang="en-US" altLang="zh-TW" sz="2400" dirty="0"/>
              <a:t>*.</a:t>
            </a:r>
            <a:r>
              <a:rPr lang="en-US" altLang="zh-TW" sz="2400" dirty="0" err="1"/>
              <a:t>nse</a:t>
            </a:r>
            <a:r>
              <a:rPr lang="en-US" altLang="zh-TW" sz="2400" dirty="0"/>
              <a:t>" -ls</a:t>
            </a:r>
            <a:endParaRPr lang="zh-TW" altLang="en-US" sz="2400" dirty="0"/>
          </a:p>
        </p:txBody>
      </p:sp>
      <p:sp>
        <p:nvSpPr>
          <p:cNvPr id="17" name="向下箭號 16"/>
          <p:cNvSpPr/>
          <p:nvPr/>
        </p:nvSpPr>
        <p:spPr>
          <a:xfrm>
            <a:off x="2733675" y="3012760"/>
            <a:ext cx="304800" cy="566469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6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575" y="3637699"/>
            <a:ext cx="8703425" cy="12884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/>
              <a:t>{</a:t>
            </a:r>
            <a:r>
              <a:rPr lang="zh-TW" altLang="en-US" sz="4800" dirty="0" smtClean="0"/>
              <a:t>檔案</a:t>
            </a:r>
            <a:r>
              <a:rPr lang="en-US" altLang="zh-TW" sz="4800" dirty="0" smtClean="0"/>
              <a:t>|</a:t>
            </a:r>
            <a:r>
              <a:rPr lang="zh-TW" altLang="en-US" sz="4800" dirty="0" smtClean="0"/>
              <a:t>目錄</a:t>
            </a:r>
            <a:r>
              <a:rPr lang="en-US" altLang="zh-TW" sz="4800" dirty="0" smtClean="0"/>
              <a:t>}</a:t>
            </a:r>
            <a:r>
              <a:rPr lang="zh-TW" altLang="en-US" sz="4800" dirty="0" smtClean="0"/>
              <a:t>壓縮</a:t>
            </a:r>
            <a:r>
              <a:rPr lang="en-US" altLang="zh-TW" sz="4800" dirty="0" smtClean="0"/>
              <a:t>+</a:t>
            </a:r>
            <a:r>
              <a:rPr lang="zh-TW" altLang="en-US" sz="4800" dirty="0" smtClean="0"/>
              <a:t>解壓縮</a:t>
            </a:r>
            <a:r>
              <a:rPr lang="en-US" altLang="zh-TW" sz="4800" dirty="0" smtClean="0"/>
              <a:t>+</a:t>
            </a:r>
            <a:r>
              <a:rPr lang="zh-TW" altLang="en-US" sz="4800" dirty="0" smtClean="0"/>
              <a:t>打包</a:t>
            </a:r>
            <a:endParaRPr lang="zh-TW" altLang="en-US" sz="4800" dirty="0"/>
          </a:p>
        </p:txBody>
      </p:sp>
      <p:sp>
        <p:nvSpPr>
          <p:cNvPr id="2" name="矩形 1"/>
          <p:cNvSpPr/>
          <p:nvPr/>
        </p:nvSpPr>
        <p:spPr>
          <a:xfrm>
            <a:off x="0" y="2868258"/>
            <a:ext cx="4006734" cy="769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zh-TW" sz="4400" dirty="0">
                <a:solidFill>
                  <a:srgbClr val="FFFF00"/>
                </a:solidFill>
              </a:rPr>
              <a:t>Linux</a:t>
            </a:r>
            <a:r>
              <a:rPr lang="zh-TW" altLang="en-US" sz="4400" dirty="0" smtClean="0">
                <a:solidFill>
                  <a:srgbClr val="FFFF00"/>
                </a:solidFill>
              </a:rPr>
              <a:t>常用指令</a:t>
            </a:r>
            <a:endParaRPr lang="en-US" altLang="zh-TW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945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9144000" cy="10795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 smtClean="0"/>
              <a:t>{</a:t>
            </a:r>
            <a:r>
              <a:rPr lang="zh-TW" altLang="en-US" sz="3600" dirty="0" smtClean="0"/>
              <a:t>檔案</a:t>
            </a:r>
            <a:r>
              <a:rPr lang="en-US" altLang="zh-TW" sz="3600" dirty="0" smtClean="0"/>
              <a:t>|</a:t>
            </a:r>
            <a:r>
              <a:rPr lang="zh-TW" altLang="en-US" sz="3600" dirty="0" smtClean="0"/>
              <a:t>目錄</a:t>
            </a:r>
            <a:r>
              <a:rPr lang="en-US" altLang="zh-TW" sz="3600" dirty="0" smtClean="0"/>
              <a:t>}</a:t>
            </a:r>
            <a:r>
              <a:rPr lang="zh-TW" altLang="en-US" sz="3600" dirty="0" smtClean="0"/>
              <a:t>壓縮</a:t>
            </a:r>
            <a:r>
              <a:rPr lang="en-US" altLang="zh-TW" sz="3600" dirty="0" smtClean="0"/>
              <a:t>+</a:t>
            </a:r>
            <a:r>
              <a:rPr lang="zh-TW" altLang="en-US" sz="3600" dirty="0" smtClean="0"/>
              <a:t>解壓縮</a:t>
            </a:r>
            <a:r>
              <a:rPr lang="en-US" altLang="zh-TW" sz="3600" dirty="0" smtClean="0"/>
              <a:t>+</a:t>
            </a:r>
            <a:r>
              <a:rPr lang="zh-TW" altLang="en-US" sz="3600" dirty="0" smtClean="0"/>
              <a:t>打包</a:t>
            </a:r>
            <a:endParaRPr lang="en-US" altLang="zh-TW" sz="3600" dirty="0" smtClean="0"/>
          </a:p>
          <a:p>
            <a:r>
              <a:rPr lang="en-US" altLang="zh-TW" sz="3600" dirty="0"/>
              <a:t>t</a:t>
            </a:r>
            <a:r>
              <a:rPr lang="en-US" altLang="zh-TW" sz="3600" dirty="0" smtClean="0"/>
              <a:t>ar===tape archive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561511" y="1810235"/>
            <a:ext cx="197278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3600" dirty="0"/>
              <a:t>tar --help</a:t>
            </a:r>
            <a:endParaRPr lang="zh-TW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1447228" y="3397447"/>
            <a:ext cx="70020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3600" dirty="0"/>
              <a:t>tar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TW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vf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mybackup.tar</a:t>
            </a:r>
            <a:r>
              <a:rPr lang="en-US" altLang="zh-TW" sz="3600" dirty="0" smtClean="0"/>
              <a:t> </a:t>
            </a:r>
            <a:r>
              <a:rPr lang="en-US" altLang="zh-TW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/long1 /long2</a:t>
            </a:r>
            <a:endParaRPr lang="zh-TW" altLang="en-US" sz="3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9584" y="339744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打包</a:t>
            </a:r>
          </a:p>
        </p:txBody>
      </p:sp>
      <p:sp>
        <p:nvSpPr>
          <p:cNvPr id="9" name="矩形 8"/>
          <p:cNvSpPr/>
          <p:nvPr/>
        </p:nvSpPr>
        <p:spPr>
          <a:xfrm>
            <a:off x="5725829" y="4046884"/>
            <a:ext cx="2646878" cy="584775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檔案或目錄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夾</a:t>
            </a:r>
          </a:p>
        </p:txBody>
      </p:sp>
      <p:sp>
        <p:nvSpPr>
          <p:cNvPr id="10" name="矩形 9"/>
          <p:cNvSpPr/>
          <p:nvPr/>
        </p:nvSpPr>
        <p:spPr>
          <a:xfrm>
            <a:off x="3002386" y="4028072"/>
            <a:ext cx="2646878" cy="584775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打包後的檔案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1825" y="509767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解包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47903" y="5066902"/>
            <a:ext cx="428495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3600" dirty="0"/>
              <a:t>tar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altLang="zh-TW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vf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mybackup.tar</a:t>
            </a:r>
            <a:endParaRPr lang="zh-TW" altLang="en-US" sz="3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77223" y="1214412"/>
            <a:ext cx="53721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-c 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建立</a:t>
            </a:r>
            <a:r>
              <a:rPr lang="zh-CN" altLang="en-US" dirty="0" smtClean="0"/>
              <a:t>新的</a:t>
            </a:r>
            <a:r>
              <a:rPr lang="zh-TW" altLang="en-US" dirty="0"/>
              <a:t>打包</a:t>
            </a:r>
            <a:r>
              <a:rPr lang="zh-CN" altLang="en-US" dirty="0" smtClean="0"/>
              <a:t>檔</a:t>
            </a:r>
          </a:p>
          <a:p>
            <a:r>
              <a:rPr lang="en-US" altLang="zh-CN" dirty="0" smtClean="0"/>
              <a:t>-</a:t>
            </a:r>
            <a:r>
              <a:rPr lang="en-US" altLang="zh-CN" dirty="0"/>
              <a:t>d </a:t>
            </a:r>
            <a:r>
              <a:rPr lang="zh-CN" altLang="en-US" dirty="0" smtClean="0"/>
              <a:t>記錄檔的差別</a:t>
            </a:r>
          </a:p>
          <a:p>
            <a:r>
              <a:rPr lang="en-US" altLang="zh-CN" dirty="0" smtClean="0"/>
              <a:t>-</a:t>
            </a:r>
            <a:r>
              <a:rPr lang="en-US" altLang="zh-CN" dirty="0"/>
              <a:t>r 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添加</a:t>
            </a:r>
            <a:r>
              <a:rPr lang="zh-CN" altLang="en-US" dirty="0" smtClean="0"/>
              <a:t>檔到已經</a:t>
            </a:r>
            <a:r>
              <a:rPr lang="zh-TW" altLang="en-US" dirty="0"/>
              <a:t>打包</a:t>
            </a:r>
            <a:r>
              <a:rPr lang="zh-CN" altLang="en-US" dirty="0" smtClean="0"/>
              <a:t>的檔</a:t>
            </a:r>
          </a:p>
          <a:p>
            <a:r>
              <a:rPr lang="en-US" altLang="zh-CN" dirty="0" smtClean="0"/>
              <a:t>-</a:t>
            </a:r>
            <a:r>
              <a:rPr lang="en-US" altLang="zh-CN" dirty="0"/>
              <a:t>u </a:t>
            </a:r>
            <a:r>
              <a:rPr lang="zh-CN" altLang="en-US" dirty="0" smtClean="0"/>
              <a:t>添加改變了和現有的檔到已經存在的</a:t>
            </a:r>
            <a:r>
              <a:rPr lang="zh-TW" altLang="en-US" dirty="0"/>
              <a:t>打包</a:t>
            </a:r>
            <a:r>
              <a:rPr lang="zh-CN" altLang="en-US" dirty="0" smtClean="0"/>
              <a:t>檔</a:t>
            </a:r>
          </a:p>
          <a:p>
            <a:r>
              <a:rPr lang="en-US" altLang="zh-CN" dirty="0" smtClean="0"/>
              <a:t>-</a:t>
            </a:r>
            <a:r>
              <a:rPr lang="en-US" altLang="zh-CN" dirty="0"/>
              <a:t>x </a:t>
            </a:r>
            <a:r>
              <a:rPr lang="zh-CN" altLang="en-US" dirty="0" smtClean="0"/>
              <a:t>從</a:t>
            </a:r>
            <a:r>
              <a:rPr lang="zh-TW" altLang="en-US" dirty="0"/>
              <a:t>打包</a:t>
            </a:r>
            <a:r>
              <a:rPr lang="zh-CN" altLang="en-US" dirty="0" smtClean="0"/>
              <a:t>的檔中提取檔</a:t>
            </a:r>
            <a:r>
              <a:rPr lang="zh-TW" altLang="en-US" dirty="0"/>
              <a:t>案</a:t>
            </a:r>
            <a:endParaRPr lang="zh-CN" altLang="en-US" dirty="0" smtClean="0"/>
          </a:p>
          <a:p>
            <a:r>
              <a:rPr lang="en-US" altLang="zh-CN" dirty="0" smtClean="0"/>
              <a:t>-</a:t>
            </a:r>
            <a:r>
              <a:rPr lang="en-US" altLang="zh-CN" dirty="0"/>
              <a:t>v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</a:t>
            </a:r>
            <a:r>
              <a:rPr lang="zh-CN" altLang="en-US" dirty="0" smtClean="0"/>
              <a:t>操作過程</a:t>
            </a:r>
            <a:endParaRPr lang="en-US" altLang="zh-CN" dirty="0" smtClean="0"/>
          </a:p>
          <a:p>
            <a:r>
              <a:rPr lang="en-US" altLang="zh-CN" dirty="0"/>
              <a:t>-f 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指定</a:t>
            </a:r>
            <a:r>
              <a:rPr lang="zh-TW" altLang="en-US" dirty="0" smtClean="0"/>
              <a:t>打包後的</a:t>
            </a:r>
            <a:r>
              <a:rPr lang="zh-CN" altLang="en-US" dirty="0" smtClean="0"/>
              <a:t>檔</a:t>
            </a:r>
            <a:r>
              <a:rPr lang="zh-TW" altLang="en-US" dirty="0" smtClean="0"/>
              <a:t>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39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9144000" cy="10795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 smtClean="0"/>
              <a:t>{</a:t>
            </a:r>
            <a:r>
              <a:rPr lang="zh-TW" altLang="en-US" sz="3600" dirty="0" smtClean="0"/>
              <a:t>檔案</a:t>
            </a:r>
            <a:r>
              <a:rPr lang="en-US" altLang="zh-TW" sz="3600" dirty="0" smtClean="0"/>
              <a:t>|</a:t>
            </a:r>
            <a:r>
              <a:rPr lang="zh-TW" altLang="en-US" sz="3600" dirty="0" smtClean="0"/>
              <a:t>目錄</a:t>
            </a:r>
            <a:r>
              <a:rPr lang="en-US" altLang="zh-TW" sz="3600" dirty="0" smtClean="0"/>
              <a:t>}</a:t>
            </a:r>
            <a:r>
              <a:rPr lang="zh-TW" altLang="en-US" sz="3600" dirty="0" smtClean="0"/>
              <a:t>壓縮</a:t>
            </a:r>
            <a:r>
              <a:rPr lang="en-US" altLang="zh-TW" sz="3600" dirty="0" smtClean="0"/>
              <a:t>+</a:t>
            </a:r>
            <a:r>
              <a:rPr lang="zh-TW" altLang="en-US" sz="3600" dirty="0" smtClean="0"/>
              <a:t>解壓縮</a:t>
            </a:r>
            <a:r>
              <a:rPr lang="en-US" altLang="zh-TW" sz="3600" dirty="0" smtClean="0"/>
              <a:t>+</a:t>
            </a:r>
            <a:r>
              <a:rPr lang="zh-TW" altLang="en-US" sz="3600" dirty="0" smtClean="0"/>
              <a:t>打包</a:t>
            </a:r>
            <a:endParaRPr lang="en-US" altLang="zh-TW" sz="3600" dirty="0" smtClean="0"/>
          </a:p>
          <a:p>
            <a:r>
              <a:rPr lang="en-US" altLang="zh-TW" sz="3600" dirty="0"/>
              <a:t>t</a:t>
            </a:r>
            <a:r>
              <a:rPr lang="en-US" altLang="zh-TW" sz="3600" dirty="0" smtClean="0"/>
              <a:t>ar===tape archive</a:t>
            </a:r>
            <a:endParaRPr lang="zh-TW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624296" y="1535736"/>
            <a:ext cx="402950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3600" dirty="0"/>
              <a:t>tar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TW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vf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text.tar</a:t>
            </a:r>
            <a:r>
              <a:rPr lang="en-US" altLang="zh-TW" sz="3600" dirty="0" smtClean="0"/>
              <a:t> </a:t>
            </a:r>
            <a:r>
              <a:rPr lang="en-US" altLang="zh-TW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*.txt</a:t>
            </a:r>
            <a:endParaRPr lang="zh-TW" altLang="en-US" sz="3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4296" y="2716974"/>
            <a:ext cx="746088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3600" dirty="0"/>
              <a:t>tar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TW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vf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longdada.tar</a:t>
            </a:r>
            <a:r>
              <a:rPr lang="en-US" altLang="zh-TW" sz="3600" dirty="0" smtClean="0"/>
              <a:t> </a:t>
            </a:r>
            <a:r>
              <a:rPr lang="en-US" altLang="zh-TW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/home/</a:t>
            </a:r>
            <a:r>
              <a:rPr lang="en-US" altLang="zh-TW" sz="36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longdada</a:t>
            </a:r>
            <a:endParaRPr lang="zh-TW" altLang="en-US" sz="3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81675" y="5470127"/>
            <a:ext cx="305976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支持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gzip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解壓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</a:t>
            </a:r>
            <a:r>
              <a:rPr lang="en-US" altLang="zh-TW" dirty="0" smtClean="0"/>
              <a:t>(*.</a:t>
            </a:r>
            <a:r>
              <a:rPr lang="en-US" altLang="zh-TW" dirty="0" err="1" smtClean="0"/>
              <a:t>gz</a:t>
            </a:r>
            <a:r>
              <a:rPr lang="en-US" altLang="zh-TW" dirty="0" smtClean="0"/>
              <a:t>)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/>
              <a:t>-j </a:t>
            </a:r>
            <a:r>
              <a:rPr lang="zh-CN" altLang="en-US" dirty="0"/>
              <a:t>支持</a:t>
            </a:r>
            <a:r>
              <a:rPr lang="en-US" altLang="zh-CN" dirty="0"/>
              <a:t>bzip2</a:t>
            </a:r>
            <a:r>
              <a:rPr lang="zh-CN" altLang="en-US" dirty="0"/>
              <a:t>解壓</a:t>
            </a:r>
            <a:r>
              <a:rPr lang="zh-CN" altLang="en-US" dirty="0" smtClean="0"/>
              <a:t>文件</a:t>
            </a:r>
            <a:r>
              <a:rPr lang="en-US" altLang="zh-TW" dirty="0" smtClean="0"/>
              <a:t>(*.bz2)</a:t>
            </a:r>
            <a:endParaRPr lang="zh-CN" altLang="en-US" dirty="0"/>
          </a:p>
          <a:p>
            <a:r>
              <a:rPr lang="en-US" altLang="zh-CN" dirty="0"/>
              <a:t>-Z </a:t>
            </a:r>
            <a:r>
              <a:rPr lang="zh-CN" altLang="en-US" dirty="0"/>
              <a:t>支持</a:t>
            </a:r>
            <a:r>
              <a:rPr lang="en-US" altLang="zh-CN" dirty="0"/>
              <a:t>compress</a:t>
            </a:r>
            <a:r>
              <a:rPr lang="zh-CN" altLang="en-US" dirty="0"/>
              <a:t>解壓</a:t>
            </a:r>
            <a:r>
              <a:rPr lang="zh-CN" altLang="en-US" dirty="0" smtClean="0"/>
              <a:t>文件</a:t>
            </a:r>
            <a:r>
              <a:rPr lang="en-US" altLang="zh-TW" dirty="0" smtClean="0"/>
              <a:t>(*.</a:t>
            </a:r>
            <a:r>
              <a:rPr lang="en-US" altLang="zh-TW" dirty="0"/>
              <a:t>Z</a:t>
            </a:r>
            <a:r>
              <a:rPr lang="en-US" altLang="zh-TW" dirty="0" smtClean="0"/>
              <a:t>)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93202" y="3986853"/>
            <a:ext cx="46947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3600" dirty="0"/>
              <a:t>tar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r>
              <a:rPr lang="en-US" altLang="zh-TW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TW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vf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text.tar.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gz</a:t>
            </a:r>
            <a:r>
              <a:rPr lang="en-US" altLang="zh-TW" sz="3600" dirty="0" smtClean="0"/>
              <a:t> </a:t>
            </a:r>
            <a:r>
              <a:rPr lang="en-US" altLang="zh-TW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*.txt</a:t>
            </a:r>
            <a:endParaRPr lang="zh-TW" altLang="en-US" sz="3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93202" y="4976698"/>
            <a:ext cx="374294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3600" dirty="0"/>
              <a:t>tar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r>
              <a:rPr lang="en-US" altLang="zh-TW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altLang="zh-TW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vf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text.tar.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gz</a:t>
            </a:r>
            <a:endParaRPr lang="zh-TW" altLang="en-US" sz="3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9790" y="4118625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壓縮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打包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8958" y="511519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壓縮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解包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175667" y="3630334"/>
            <a:ext cx="8665775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2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自我學習篇</a:t>
            </a:r>
            <a:endParaRPr lang="en-US" altLang="zh-TW" sz="6600" dirty="0" smtClean="0"/>
          </a:p>
        </p:txBody>
      </p:sp>
    </p:spTree>
    <p:extLst>
      <p:ext uri="{BB962C8B-B14F-4D97-AF65-F5344CB8AC3E}">
        <p14:creationId xmlns:p14="http://schemas.microsoft.com/office/powerpoint/2010/main" val="2064979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575" y="3637699"/>
            <a:ext cx="8703425" cy="12884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b="1" dirty="0"/>
              <a:t>檔案存取權限</a:t>
            </a:r>
            <a:endParaRPr lang="en-US" altLang="zh-TW" sz="4800" b="1" dirty="0"/>
          </a:p>
        </p:txBody>
      </p:sp>
      <p:sp>
        <p:nvSpPr>
          <p:cNvPr id="2" name="矩形 1"/>
          <p:cNvSpPr/>
          <p:nvPr/>
        </p:nvSpPr>
        <p:spPr>
          <a:xfrm>
            <a:off x="0" y="2868258"/>
            <a:ext cx="4006734" cy="769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zh-TW" sz="4400" dirty="0">
                <a:solidFill>
                  <a:srgbClr val="FFFF00"/>
                </a:solidFill>
              </a:rPr>
              <a:t>Linux</a:t>
            </a:r>
            <a:r>
              <a:rPr lang="zh-TW" altLang="en-US" sz="4400" dirty="0" smtClean="0">
                <a:solidFill>
                  <a:srgbClr val="FFFF00"/>
                </a:solidFill>
              </a:rPr>
              <a:t>常用指令</a:t>
            </a:r>
            <a:endParaRPr lang="en-US" altLang="zh-TW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05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9144000" cy="7905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 smtClean="0"/>
              <a:t>檔案存取權限</a:t>
            </a:r>
            <a:endParaRPr lang="en-US" altLang="zh-TW" sz="2800" b="1" dirty="0" smtClean="0"/>
          </a:p>
          <a:p>
            <a:r>
              <a:rPr lang="en-US" altLang="zh-TW" sz="2400" b="1" dirty="0" smtClean="0"/>
              <a:t>File Access rights</a:t>
            </a:r>
            <a:endParaRPr lang="zh-TW" altLang="en-US" sz="24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-270" t="866" r="270" b="-1"/>
          <a:stretch/>
        </p:blipFill>
        <p:spPr>
          <a:xfrm>
            <a:off x="54509" y="1000125"/>
            <a:ext cx="8768452" cy="5486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027114" y="1272659"/>
            <a:ext cx="1237839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dirty="0"/>
              <a:t>ls -al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72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7905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 smtClean="0"/>
              <a:t>檔案存取權限</a:t>
            </a:r>
            <a:endParaRPr lang="en-US" altLang="zh-TW" sz="2800" b="1" dirty="0" smtClean="0"/>
          </a:p>
          <a:p>
            <a:r>
              <a:rPr lang="en-US" altLang="zh-TW" sz="2800" b="1" dirty="0" smtClean="0"/>
              <a:t>File Access rights</a:t>
            </a:r>
            <a:endParaRPr lang="zh-TW" altLang="en-US" sz="2800" b="1" dirty="0"/>
          </a:p>
        </p:txBody>
      </p:sp>
      <p:pic>
        <p:nvPicPr>
          <p:cNvPr id="8" name="內容版面配置區 6"/>
          <p:cNvPicPr>
            <a:picLocks noChangeAspect="1"/>
          </p:cNvPicPr>
          <p:nvPr/>
        </p:nvPicPr>
        <p:blipFill rotWithShape="1">
          <a:blip r:embed="rId2"/>
          <a:srcRect t="28530" r="49002" b="64183"/>
          <a:stretch/>
        </p:blipFill>
        <p:spPr>
          <a:xfrm>
            <a:off x="268506" y="1909760"/>
            <a:ext cx="8467151" cy="7572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05047" y="2948582"/>
            <a:ext cx="14110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文件的類型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存取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權限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permission)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68506" y="1695450"/>
            <a:ext cx="1884144" cy="12001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426310" y="1289857"/>
            <a:ext cx="346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有多少檔名連結到此節點</a:t>
            </a:r>
            <a:r>
              <a:rPr lang="en-US" altLang="zh-C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CN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-node)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152650" y="1695450"/>
            <a:ext cx="677713" cy="120015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491506" y="336708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擁有者帳號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線單箭頭接點 15"/>
          <p:cNvCxnSpPr>
            <a:stCxn id="14" idx="0"/>
          </p:cNvCxnSpPr>
          <p:nvPr/>
        </p:nvCxnSpPr>
        <p:spPr>
          <a:xfrm flipV="1">
            <a:off x="3160920" y="2733675"/>
            <a:ext cx="0" cy="63340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4086225" y="2733676"/>
            <a:ext cx="319507" cy="63340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830334" y="341024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文件的所屬群組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9922" y="2938763"/>
            <a:ext cx="29437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 smtClean="0"/>
              <a:t>文件大小</a:t>
            </a:r>
            <a:r>
              <a:rPr lang="en-US" altLang="zh-CN" b="1" dirty="0" smtClean="0"/>
              <a:t>[</a:t>
            </a:r>
            <a:r>
              <a:rPr lang="zh-CN" altLang="en-US" b="1" dirty="0" smtClean="0"/>
              <a:t>預設單位為</a:t>
            </a:r>
            <a:r>
              <a:rPr lang="en-US" altLang="zh-CN" b="1" dirty="0" smtClean="0"/>
              <a:t>bytes]</a:t>
            </a:r>
            <a:endParaRPr lang="zh-TW" altLang="en-US" b="1" dirty="0"/>
          </a:p>
        </p:txBody>
      </p:sp>
      <p:sp>
        <p:nvSpPr>
          <p:cNvPr id="22" name="圓角矩形 21"/>
          <p:cNvSpPr/>
          <p:nvPr/>
        </p:nvSpPr>
        <p:spPr>
          <a:xfrm>
            <a:off x="4499922" y="1695450"/>
            <a:ext cx="967428" cy="12001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496667" y="790575"/>
            <a:ext cx="18117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建檔日期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或者是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最近的修改日期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5496667" y="1695450"/>
            <a:ext cx="2056657" cy="12001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443677" y="124669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文件的檔名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7585305" y="1659189"/>
            <a:ext cx="1179669" cy="120015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9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7905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 smtClean="0"/>
              <a:t>檔案存取權限</a:t>
            </a:r>
            <a:endParaRPr lang="en-US" altLang="zh-TW" sz="2800" b="1" dirty="0" smtClean="0"/>
          </a:p>
          <a:p>
            <a:r>
              <a:rPr lang="en-US" altLang="zh-TW" sz="2800" b="1" dirty="0" smtClean="0"/>
              <a:t>File Access rights</a:t>
            </a:r>
            <a:endParaRPr lang="zh-TW" altLang="en-US" sz="2800" b="1" dirty="0"/>
          </a:p>
        </p:txBody>
      </p:sp>
      <p:pic>
        <p:nvPicPr>
          <p:cNvPr id="8" name="內容版面配置區 6"/>
          <p:cNvPicPr>
            <a:picLocks noChangeAspect="1"/>
          </p:cNvPicPr>
          <p:nvPr/>
        </p:nvPicPr>
        <p:blipFill rotWithShape="1">
          <a:blip r:embed="rId2"/>
          <a:srcRect t="28530" r="49002" b="64183"/>
          <a:stretch/>
        </p:blipFill>
        <p:spPr>
          <a:xfrm>
            <a:off x="268506" y="1909760"/>
            <a:ext cx="8467151" cy="7572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05047" y="2948582"/>
            <a:ext cx="14110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文件的類型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存取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權限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permission)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68506" y="1695450"/>
            <a:ext cx="1884144" cy="12001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426310" y="1289857"/>
            <a:ext cx="346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有多少檔名連結到此節點</a:t>
            </a:r>
            <a:r>
              <a:rPr lang="en-US" altLang="zh-C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CN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-node)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152650" y="1695450"/>
            <a:ext cx="677713" cy="120015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491506" y="336708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擁有者帳號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線單箭頭接點 15"/>
          <p:cNvCxnSpPr>
            <a:stCxn id="14" idx="0"/>
          </p:cNvCxnSpPr>
          <p:nvPr/>
        </p:nvCxnSpPr>
        <p:spPr>
          <a:xfrm flipV="1">
            <a:off x="3160920" y="2733675"/>
            <a:ext cx="0" cy="63340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4086225" y="2733676"/>
            <a:ext cx="319507" cy="63340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830334" y="341024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文件的所屬群組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9922" y="2938763"/>
            <a:ext cx="29437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 smtClean="0"/>
              <a:t>文件大小</a:t>
            </a:r>
            <a:r>
              <a:rPr lang="en-US" altLang="zh-CN" b="1" dirty="0" smtClean="0"/>
              <a:t>[</a:t>
            </a:r>
            <a:r>
              <a:rPr lang="zh-CN" altLang="en-US" b="1" dirty="0" smtClean="0"/>
              <a:t>預設單位為</a:t>
            </a:r>
            <a:r>
              <a:rPr lang="en-US" altLang="zh-CN" b="1" dirty="0" smtClean="0"/>
              <a:t>bytes]</a:t>
            </a:r>
            <a:endParaRPr lang="zh-TW" altLang="en-US" b="1" dirty="0"/>
          </a:p>
        </p:txBody>
      </p:sp>
      <p:sp>
        <p:nvSpPr>
          <p:cNvPr id="22" name="圓角矩形 21"/>
          <p:cNvSpPr/>
          <p:nvPr/>
        </p:nvSpPr>
        <p:spPr>
          <a:xfrm>
            <a:off x="4499922" y="1695450"/>
            <a:ext cx="967428" cy="12001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496667" y="790575"/>
            <a:ext cx="18117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建檔日期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或者是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最近的修改日期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5496667" y="1695450"/>
            <a:ext cx="2056657" cy="12001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443677" y="124669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文件的檔名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7585305" y="1659189"/>
            <a:ext cx="1179669" cy="120015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/>
          <a:srcRect l="31930" r="31976"/>
          <a:stretch/>
        </p:blipFill>
        <p:spPr>
          <a:xfrm>
            <a:off x="5612519" y="4522827"/>
            <a:ext cx="1132024" cy="1690685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006" y="4110029"/>
            <a:ext cx="721696" cy="735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1" name="直線單箭頭接點 30"/>
          <p:cNvCxnSpPr/>
          <p:nvPr/>
        </p:nvCxnSpPr>
        <p:spPr>
          <a:xfrm>
            <a:off x="3830334" y="4421872"/>
            <a:ext cx="1749676" cy="6630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057961" y="3956565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預設</a:t>
            </a:r>
            <a:r>
              <a:rPr lang="zh-TW" altLang="en-US" b="1" dirty="0" smtClean="0"/>
              <a:t>登入目錄</a:t>
            </a:r>
            <a:endParaRPr lang="en-US" altLang="zh-TW" b="1" dirty="0" smtClean="0"/>
          </a:p>
          <a:p>
            <a:r>
              <a:rPr lang="en-US" altLang="zh-TW" dirty="0" smtClean="0"/>
              <a:t>/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alice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822859" y="3800475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Bob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dylan</a:t>
            </a:r>
            <a:endParaRPr lang="zh-TW" altLang="en-US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996" y="3137286"/>
            <a:ext cx="962025" cy="12845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7" name="直線單箭頭接點 36"/>
          <p:cNvCxnSpPr/>
          <p:nvPr/>
        </p:nvCxnSpPr>
        <p:spPr>
          <a:xfrm flipH="1">
            <a:off x="6753704" y="4180104"/>
            <a:ext cx="1198292" cy="817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017822" y="4916068"/>
            <a:ext cx="17844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預設</a:t>
            </a:r>
            <a:r>
              <a:rPr lang="zh-TW" altLang="en-US" b="1" dirty="0" smtClean="0"/>
              <a:t>登入目錄</a:t>
            </a:r>
            <a:endParaRPr lang="en-US" altLang="zh-TW" b="1" dirty="0" smtClean="0"/>
          </a:p>
          <a:p>
            <a:r>
              <a:rPr lang="en-US" altLang="zh-TW" dirty="0"/>
              <a:t>/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bobdylan</a:t>
            </a:r>
            <a:endParaRPr lang="en-US" altLang="zh-TW" dirty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025" y="5031817"/>
            <a:ext cx="1487338" cy="16192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矩形 43"/>
          <p:cNvSpPr/>
          <p:nvPr/>
        </p:nvSpPr>
        <p:spPr>
          <a:xfrm>
            <a:off x="1736951" y="5458422"/>
            <a:ext cx="731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5" name="直線單箭頭接點 44"/>
          <p:cNvCxnSpPr>
            <a:endCxn id="28" idx="1"/>
          </p:cNvCxnSpPr>
          <p:nvPr/>
        </p:nvCxnSpPr>
        <p:spPr>
          <a:xfrm flipV="1">
            <a:off x="2862872" y="5368170"/>
            <a:ext cx="2749647" cy="4595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2991614" y="6111032"/>
            <a:ext cx="2189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預設</a:t>
            </a:r>
            <a:r>
              <a:rPr lang="zh-TW" altLang="en-US" b="1" dirty="0" smtClean="0"/>
              <a:t>登入目錄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/root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68338" y="4571997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最高權限管理者</a:t>
            </a:r>
            <a:endParaRPr lang="en-US" altLang="zh-TW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5" name="直線接點 54"/>
          <p:cNvCxnSpPr/>
          <p:nvPr/>
        </p:nvCxnSpPr>
        <p:spPr>
          <a:xfrm>
            <a:off x="118229" y="3876729"/>
            <a:ext cx="6626314" cy="2947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7905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 smtClean="0"/>
              <a:t>檔案存取權限</a:t>
            </a:r>
            <a:endParaRPr lang="en-US" altLang="zh-TW" sz="2800" b="1" dirty="0" smtClean="0"/>
          </a:p>
          <a:p>
            <a:r>
              <a:rPr lang="en-US" altLang="zh-TW" sz="2800" b="1" dirty="0" smtClean="0"/>
              <a:t>File Access rights</a:t>
            </a:r>
            <a:endParaRPr lang="zh-TW" altLang="en-US" sz="2800" b="1" dirty="0"/>
          </a:p>
        </p:txBody>
      </p:sp>
      <p:pic>
        <p:nvPicPr>
          <p:cNvPr id="6" name="內容版面配置區 6"/>
          <p:cNvPicPr>
            <a:picLocks noChangeAspect="1"/>
          </p:cNvPicPr>
          <p:nvPr/>
        </p:nvPicPr>
        <p:blipFill rotWithShape="1">
          <a:blip r:embed="rId2"/>
          <a:srcRect t="28530" r="49002" b="64183"/>
          <a:stretch/>
        </p:blipFill>
        <p:spPr>
          <a:xfrm>
            <a:off x="268506" y="1909760"/>
            <a:ext cx="8467151" cy="7572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5047" y="2948582"/>
            <a:ext cx="14110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文件的類型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存取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權限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permission)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68506" y="1695450"/>
            <a:ext cx="1884144" cy="12001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981325" y="389759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6600" dirty="0" err="1" smtClean="0">
                <a:solidFill>
                  <a:srgbClr val="FF0000"/>
                </a:solidFill>
              </a:rPr>
              <a:t>d</a:t>
            </a:r>
            <a:r>
              <a:rPr lang="en-US" altLang="zh-TW" sz="6600" dirty="0" err="1" smtClean="0">
                <a:solidFill>
                  <a:srgbClr val="7030A0"/>
                </a:solidFill>
              </a:rPr>
              <a:t>rwx</a:t>
            </a:r>
            <a:r>
              <a:rPr lang="en-US" altLang="zh-TW" sz="6600" dirty="0" err="1" smtClean="0">
                <a:solidFill>
                  <a:srgbClr val="0070C0"/>
                </a:solidFill>
              </a:rPr>
              <a:t>r</a:t>
            </a:r>
            <a:r>
              <a:rPr lang="en-US" altLang="zh-TW" sz="6600" dirty="0" smtClean="0">
                <a:solidFill>
                  <a:srgbClr val="0070C0"/>
                </a:solidFill>
              </a:rPr>
              <a:t>-</a:t>
            </a:r>
            <a:r>
              <a:rPr lang="en-US" altLang="zh-TW" sz="6600" dirty="0" err="1" smtClean="0">
                <a:solidFill>
                  <a:srgbClr val="0070C0"/>
                </a:solidFill>
              </a:rPr>
              <a:t>x</a:t>
            </a:r>
            <a:r>
              <a:rPr lang="en-US" altLang="zh-TW" sz="6600" dirty="0" err="1" smtClean="0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lang="en-US" altLang="zh-TW" sz="6600" dirty="0" smtClean="0">
                <a:solidFill>
                  <a:schemeClr val="accent6">
                    <a:lumMod val="50000"/>
                  </a:schemeClr>
                </a:solidFill>
              </a:rPr>
              <a:t>-x</a:t>
            </a:r>
            <a:endParaRPr lang="zh-TW" altLang="en-US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20933" y="473317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文件類型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35742" y="5109108"/>
            <a:ext cx="220278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smtClean="0"/>
              <a:t>[ d ]==</a:t>
            </a:r>
            <a:r>
              <a:rPr lang="zh-CN" altLang="en-US" dirty="0" smtClean="0"/>
              <a:t>目錄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CN" dirty="0" smtClean="0"/>
              <a:t>irectory)</a:t>
            </a:r>
          </a:p>
          <a:p>
            <a:r>
              <a:rPr lang="en-US" altLang="zh-CN" dirty="0" smtClean="0"/>
              <a:t>[ - ]==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en-US" altLang="zh-CN" dirty="0" smtClean="0"/>
              <a:t>[ l ]==</a:t>
            </a:r>
            <a:r>
              <a:rPr lang="zh-CN" altLang="en-US" dirty="0" smtClean="0"/>
              <a:t>連結檔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CN" dirty="0" smtClean="0"/>
              <a:t>ink file)</a:t>
            </a:r>
          </a:p>
          <a:p>
            <a:r>
              <a:rPr lang="en-US" altLang="zh-TW" dirty="0" smtClean="0"/>
              <a:t>……..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442481" y="473977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擁有者權限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97911" y="389098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</a:t>
            </a:r>
            <a:r>
              <a:rPr lang="zh-CN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組的權限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7070" y="787672"/>
            <a:ext cx="5533568" cy="2393109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650721" y="4785855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其他非本群組的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權限</a:t>
            </a:r>
          </a:p>
        </p:txBody>
      </p:sp>
    </p:spTree>
    <p:extLst>
      <p:ext uri="{BB962C8B-B14F-4D97-AF65-F5344CB8AC3E}">
        <p14:creationId xmlns:p14="http://schemas.microsoft.com/office/powerpoint/2010/main" val="11508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439941"/>
            <a:ext cx="9144000" cy="873470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kernel source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://github.com/torvalds/linux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6" y="1378737"/>
            <a:ext cx="7813490" cy="4938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570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575" y="3637699"/>
            <a:ext cx="8703425" cy="12884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b="1" dirty="0" smtClean="0"/>
              <a:t>系統管理</a:t>
            </a:r>
            <a:endParaRPr lang="en-US" altLang="zh-TW" sz="4800" b="1" dirty="0"/>
          </a:p>
        </p:txBody>
      </p:sp>
      <p:sp>
        <p:nvSpPr>
          <p:cNvPr id="2" name="矩形 1"/>
          <p:cNvSpPr/>
          <p:nvPr/>
        </p:nvSpPr>
        <p:spPr>
          <a:xfrm>
            <a:off x="0" y="2868258"/>
            <a:ext cx="4006734" cy="769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zh-TW" sz="4400" dirty="0">
                <a:solidFill>
                  <a:srgbClr val="FFFF00"/>
                </a:solidFill>
              </a:rPr>
              <a:t>Linux</a:t>
            </a:r>
            <a:r>
              <a:rPr lang="zh-TW" altLang="en-US" sz="4400" dirty="0" smtClean="0">
                <a:solidFill>
                  <a:srgbClr val="FFFF00"/>
                </a:solidFill>
              </a:rPr>
              <a:t>常用指令</a:t>
            </a:r>
            <a:endParaRPr lang="en-US" altLang="zh-TW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964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1" y="2132010"/>
            <a:ext cx="1846122" cy="1579461"/>
          </a:xfrm>
          <a:prstGeom prst="rect">
            <a:avLst/>
          </a:prstGeom>
        </p:spPr>
      </p:pic>
      <p:pic>
        <p:nvPicPr>
          <p:cNvPr id="1026" name="Picture 2" descr="“RAM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85" y="1940524"/>
            <a:ext cx="2210899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2254802" y="1223241"/>
            <a:ext cx="2364983" cy="11685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18842" y="4356235"/>
            <a:ext cx="2368813" cy="1757363"/>
          </a:xfrm>
          <a:prstGeom prst="rect">
            <a:avLst/>
          </a:prstGeom>
        </p:spPr>
      </p:pic>
      <p:sp>
        <p:nvSpPr>
          <p:cNvPr id="17" name="橢圓 16"/>
          <p:cNvSpPr/>
          <p:nvPr/>
        </p:nvSpPr>
        <p:spPr>
          <a:xfrm>
            <a:off x="6131353" y="3684137"/>
            <a:ext cx="2646909" cy="158436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弧形箭號 (上彎) 5"/>
          <p:cNvSpPr/>
          <p:nvPr/>
        </p:nvSpPr>
        <p:spPr>
          <a:xfrm rot="14785784">
            <a:off x="4649772" y="3074479"/>
            <a:ext cx="2267279" cy="62087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93920" y="4182213"/>
            <a:ext cx="997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</a:p>
        </p:txBody>
      </p:sp>
      <p:sp>
        <p:nvSpPr>
          <p:cNvPr id="11" name="矩形 10"/>
          <p:cNvSpPr/>
          <p:nvPr/>
        </p:nvSpPr>
        <p:spPr>
          <a:xfrm>
            <a:off x="6266253" y="569336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210472" y="5716072"/>
            <a:ext cx="133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HelloCTFer.c</a:t>
            </a:r>
            <a:endParaRPr lang="en-US" altLang="zh-TW" dirty="0"/>
          </a:p>
        </p:txBody>
      </p:sp>
      <p:sp>
        <p:nvSpPr>
          <p:cNvPr id="12" name="矩形 11"/>
          <p:cNvSpPr/>
          <p:nvPr/>
        </p:nvSpPr>
        <p:spPr>
          <a:xfrm>
            <a:off x="7210472" y="6085404"/>
            <a:ext cx="1331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HelloCTFer.s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7202458" y="6454736"/>
            <a:ext cx="165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Helloworld.asm</a:t>
            </a:r>
            <a:endParaRPr lang="en-US" altLang="zh-TW" dirty="0"/>
          </a:p>
        </p:txBody>
      </p:sp>
      <p:sp>
        <p:nvSpPr>
          <p:cNvPr id="15" name="矩形 14"/>
          <p:cNvSpPr/>
          <p:nvPr/>
        </p:nvSpPr>
        <p:spPr>
          <a:xfrm>
            <a:off x="2562595" y="151452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在記憶體執行中的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行程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9358" y="3709126"/>
            <a:ext cx="22860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行程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80718" y="42446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</a:t>
            </a:r>
          </a:p>
        </p:txBody>
      </p:sp>
      <p:sp>
        <p:nvSpPr>
          <p:cNvPr id="7" name="矩形 6"/>
          <p:cNvSpPr/>
          <p:nvPr/>
        </p:nvSpPr>
        <p:spPr>
          <a:xfrm>
            <a:off x="7279737" y="3985422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a.out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288714" y="4412383"/>
            <a:ext cx="13292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HelloCTFer</a:t>
            </a:r>
            <a:endParaRPr lang="en-US" altLang="zh-TW" dirty="0" smtClean="0"/>
          </a:p>
          <a:p>
            <a:r>
              <a:rPr lang="en-US" altLang="zh-TW" dirty="0" smtClean="0"/>
              <a:t>(elf32.elf64)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619785" y="1427530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行程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管理指令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31353" y="2659930"/>
            <a:ext cx="26175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作業系統是如何將程式載入到記憶體執行的？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292" y="4993324"/>
            <a:ext cx="272972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行程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執行到當了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這是甚麼意思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如何分析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除錯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矩形圖說文字 2"/>
          <p:cNvSpPr/>
          <p:nvPr/>
        </p:nvSpPr>
        <p:spPr>
          <a:xfrm>
            <a:off x="0" y="12601"/>
            <a:ext cx="9144000" cy="747286"/>
          </a:xfrm>
          <a:prstGeom prst="wedgeRectCallout">
            <a:avLst>
              <a:gd name="adj1" fmla="val -21223"/>
              <a:gd name="adj2" fmla="val 84748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Program(</a:t>
            </a:r>
            <a:r>
              <a:rPr lang="zh-TW" altLang="en-US" sz="3200" dirty="0"/>
              <a:t>程式</a:t>
            </a:r>
            <a:r>
              <a:rPr lang="en-US" altLang="zh-TW" sz="3200" dirty="0"/>
              <a:t>) vs process(</a:t>
            </a:r>
            <a:r>
              <a:rPr lang="zh-TW" altLang="en-US" sz="3200" dirty="0"/>
              <a:t>行程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0542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383" b="20248"/>
          <a:stretch/>
        </p:blipFill>
        <p:spPr>
          <a:xfrm>
            <a:off x="217205" y="1825624"/>
            <a:ext cx="7054586" cy="4708525"/>
          </a:xfrm>
          <a:prstGeom prst="rect">
            <a:avLst/>
          </a:prstGeom>
        </p:spPr>
      </p:pic>
      <p:sp>
        <p:nvSpPr>
          <p:cNvPr id="7" name="矩形圖說文字 6"/>
          <p:cNvSpPr/>
          <p:nvPr/>
        </p:nvSpPr>
        <p:spPr>
          <a:xfrm>
            <a:off x="0" y="0"/>
            <a:ext cx="9144000" cy="7905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 smtClean="0"/>
              <a:t>行程管理</a:t>
            </a:r>
            <a:endParaRPr lang="en-US" altLang="zh-TW" sz="2800" b="1" dirty="0" smtClean="0"/>
          </a:p>
          <a:p>
            <a:r>
              <a:rPr lang="en-US" altLang="zh-TW" sz="2800" b="1" dirty="0" smtClean="0"/>
              <a:t>Process management</a:t>
            </a:r>
            <a:endParaRPr lang="zh-TW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2586827" y="1181983"/>
            <a:ext cx="204248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/>
              <a:t>ps</a:t>
            </a:r>
            <a:r>
              <a:rPr lang="en-US" altLang="zh-TW" sz="2800" dirty="0"/>
              <a:t> </a:t>
            </a:r>
            <a:r>
              <a:rPr lang="en-US" altLang="zh-TW" sz="2800" dirty="0" err="1"/>
              <a:t>ux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|</a:t>
            </a:r>
            <a:r>
              <a:rPr lang="en-US" altLang="zh-TW" sz="2800" dirty="0"/>
              <a:t> more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969420" y="1181983"/>
            <a:ext cx="9395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/>
              <a:t>ps</a:t>
            </a:r>
            <a:r>
              <a:rPr lang="en-US" altLang="zh-TW" sz="2800" dirty="0"/>
              <a:t> </a:t>
            </a:r>
            <a:r>
              <a:rPr lang="en-US" altLang="zh-TW" sz="2800" dirty="0" err="1" smtClean="0"/>
              <a:t>ux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>
            <a:off x="2009775" y="1247350"/>
            <a:ext cx="476250" cy="41522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圖說文字 6"/>
          <p:cNvSpPr/>
          <p:nvPr/>
        </p:nvSpPr>
        <p:spPr>
          <a:xfrm>
            <a:off x="0" y="0"/>
            <a:ext cx="9144000" cy="7905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 smtClean="0"/>
              <a:t>行程管理</a:t>
            </a:r>
            <a:endParaRPr lang="en-US" altLang="zh-TW" sz="2800" b="1" dirty="0" smtClean="0"/>
          </a:p>
          <a:p>
            <a:r>
              <a:rPr lang="en-US" altLang="zh-TW" sz="2000" b="1" dirty="0" smtClean="0"/>
              <a:t>Process management</a:t>
            </a:r>
            <a:endParaRPr lang="zh-TW" altLang="en-US" sz="2000" b="1" dirty="0"/>
          </a:p>
        </p:txBody>
      </p:sp>
      <p:sp>
        <p:nvSpPr>
          <p:cNvPr id="9" name="矩形 8"/>
          <p:cNvSpPr/>
          <p:nvPr/>
        </p:nvSpPr>
        <p:spPr>
          <a:xfrm>
            <a:off x="388395" y="1105783"/>
            <a:ext cx="67967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top</a:t>
            </a:r>
            <a:endParaRPr lang="zh-TW" altLang="en-US" sz="2800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98" t="13207" r="31613" b="7115"/>
          <a:stretch/>
        </p:blipFill>
        <p:spPr>
          <a:xfrm>
            <a:off x="2712585" y="85724"/>
            <a:ext cx="6182404" cy="665797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19963"/>
          <a:stretch/>
        </p:blipFill>
        <p:spPr>
          <a:xfrm>
            <a:off x="388395" y="1958498"/>
            <a:ext cx="774345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596"/>
          <a:stretch/>
        </p:blipFill>
        <p:spPr>
          <a:xfrm>
            <a:off x="347133" y="1320799"/>
            <a:ext cx="8241302" cy="4537075"/>
          </a:xfrm>
          <a:prstGeom prst="rect">
            <a:avLst/>
          </a:prstGeom>
        </p:spPr>
      </p:pic>
      <p:sp>
        <p:nvSpPr>
          <p:cNvPr id="4" name="矩形圖說文字 3"/>
          <p:cNvSpPr/>
          <p:nvPr/>
        </p:nvSpPr>
        <p:spPr>
          <a:xfrm>
            <a:off x="0" y="0"/>
            <a:ext cx="9144000" cy="7905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 smtClean="0"/>
              <a:t>行程管理</a:t>
            </a:r>
            <a:endParaRPr lang="en-US" altLang="zh-TW" sz="2800" b="1" dirty="0" smtClean="0"/>
          </a:p>
          <a:p>
            <a:r>
              <a:rPr lang="en-US" altLang="zh-TW" sz="2000" b="1" dirty="0" smtClean="0"/>
              <a:t>Process management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066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12" t="7296" r="6285"/>
          <a:stretch/>
        </p:blipFill>
        <p:spPr>
          <a:xfrm>
            <a:off x="2867024" y="1472980"/>
            <a:ext cx="5900552" cy="4714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55689" y="6349154"/>
            <a:ext cx="6638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https://www.slideshare.net/zhshoeb/linux-introduction-34111203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143470" y="1041023"/>
            <a:ext cx="59390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https://zh.wikipedia.org/wiki/Linux%E5%86%85%E6%A0%B8</a:t>
            </a:r>
            <a:endParaRPr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0" y="-33099"/>
            <a:ext cx="9139647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 kernel(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內核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)::</a:t>
            </a: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https://en.wikipedia.org/wiki/Linux_kernel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399" y="987877"/>
            <a:ext cx="24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https://www.kernel.org/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2790825" y="5486400"/>
            <a:ext cx="6221808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785876" y="4913771"/>
            <a:ext cx="6221808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785876" y="2408696"/>
            <a:ext cx="6221808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28688" y="2257426"/>
            <a:ext cx="136608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/>
              <a:t>u</a:t>
            </a:r>
            <a:r>
              <a:rPr lang="en-US" altLang="zh-TW" sz="2400" dirty="0" err="1" smtClean="0"/>
              <a:t>name</a:t>
            </a:r>
            <a:r>
              <a:rPr lang="en-US" altLang="zh-TW" sz="2400" dirty="0" smtClean="0"/>
              <a:t> -a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101928" y="1584445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檢查你使用的</a:t>
            </a:r>
            <a:r>
              <a:rPr lang="en-US" altLang="zh-TW" dirty="0" err="1" smtClean="0"/>
              <a:t>linux</a:t>
            </a:r>
            <a:endParaRPr lang="en-US" altLang="zh-TW" dirty="0" smtClean="0"/>
          </a:p>
          <a:p>
            <a:r>
              <a:rPr lang="zh-TW" altLang="en-US" dirty="0" smtClean="0"/>
              <a:t>發行版所使用的核心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06123" y="3018936"/>
            <a:ext cx="2157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Kernel: </a:t>
            </a:r>
            <a:r>
              <a:rPr lang="en-US" altLang="zh-TW" dirty="0" smtClean="0"/>
              <a:t>4.12.4</a:t>
            </a:r>
          </a:p>
          <a:p>
            <a:r>
              <a:rPr lang="zh-TW" altLang="en-US" dirty="0" smtClean="0"/>
              <a:t>（</a:t>
            </a:r>
            <a:r>
              <a:rPr lang="en-US" altLang="zh-TW" dirty="0"/>
              <a:t>2017</a:t>
            </a:r>
            <a:r>
              <a:rPr lang="zh-TW" altLang="en-US" dirty="0"/>
              <a:t>年</a:t>
            </a:r>
            <a:r>
              <a:rPr lang="en-US" altLang="zh-TW" dirty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27</a:t>
            </a:r>
            <a:r>
              <a:rPr lang="zh-TW" altLang="en-US" dirty="0"/>
              <a:t>日）</a:t>
            </a:r>
          </a:p>
        </p:txBody>
      </p:sp>
    </p:spTree>
    <p:extLst>
      <p:ext uri="{BB962C8B-B14F-4D97-AF65-F5344CB8AC3E}">
        <p14:creationId xmlns:p14="http://schemas.microsoft.com/office/powerpoint/2010/main" val="21905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2003367"/>
            <a:ext cx="9139647" cy="30462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/>
              <a:t>Linux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發行版本</a:t>
            </a:r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(Distribution</a:t>
            </a:r>
            <a:r>
              <a:rPr lang="en-US" altLang="zh-TW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0263" y="5474865"/>
            <a:ext cx="89425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只要</a:t>
            </a:r>
            <a:r>
              <a:rPr lang="zh-TW" altLang="en-US" sz="2000" dirty="0"/>
              <a:t>遵循</a:t>
            </a:r>
            <a:r>
              <a:rPr lang="en-US" altLang="zh-TW" sz="2000" dirty="0"/>
              <a:t>GNU</a:t>
            </a:r>
            <a:r>
              <a:rPr lang="zh-TW" altLang="en-US" sz="2000" dirty="0"/>
              <a:t>通用公共許可證，任何個人和機構都可以自由地使用</a:t>
            </a:r>
            <a:r>
              <a:rPr lang="en-US" altLang="zh-TW" sz="2000" dirty="0"/>
              <a:t>Linux</a:t>
            </a:r>
            <a:r>
              <a:rPr lang="zh-TW" altLang="en-US" sz="2000" dirty="0"/>
              <a:t>的所有底層原始碼，也可以自由地修改和再發布。</a:t>
            </a:r>
            <a:endParaRPr lang="en-US" altLang="zh-TW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000" dirty="0"/>
              <a:t>大多數人都是直接使用</a:t>
            </a:r>
            <a:r>
              <a:rPr lang="en-US" altLang="zh-TW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發行版</a:t>
            </a:r>
            <a:r>
              <a:rPr lang="zh-TW" altLang="en-US" sz="2000" dirty="0"/>
              <a:t>，而不是自己選擇每一樣組件或自行設置。</a:t>
            </a:r>
          </a:p>
        </p:txBody>
      </p:sp>
      <p:sp>
        <p:nvSpPr>
          <p:cNvPr id="2" name="矩形 1"/>
          <p:cNvSpPr/>
          <p:nvPr/>
        </p:nvSpPr>
        <p:spPr>
          <a:xfrm>
            <a:off x="294295" y="3025433"/>
            <a:ext cx="2286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</a:t>
            </a:r>
            <a:r>
              <a:rPr lang="zh-TW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核心</a:t>
            </a:r>
            <a:r>
              <a:rPr lang="en-US" altLang="zh-TW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(kernel)</a:t>
            </a:r>
            <a:r>
              <a:rPr lang="zh-TW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87396" y="2875062"/>
            <a:ext cx="1826141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各種</a:t>
            </a:r>
            <a:endParaRPr lang="en-US" altLang="zh-TW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應用程式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3174187" y="4051780"/>
            <a:ext cx="2286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sz="2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開發工具如</a:t>
            </a:r>
            <a:r>
              <a:rPr lang="en-US" altLang="zh-TW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GCC…..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加號 7"/>
          <p:cNvSpPr/>
          <p:nvPr/>
        </p:nvSpPr>
        <p:spPr>
          <a:xfrm>
            <a:off x="2747356" y="3125147"/>
            <a:ext cx="656706" cy="631568"/>
          </a:xfrm>
          <a:prstGeom prst="mathPlus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12" name="等於 11"/>
          <p:cNvSpPr/>
          <p:nvPr/>
        </p:nvSpPr>
        <p:spPr>
          <a:xfrm>
            <a:off x="5543467" y="3249801"/>
            <a:ext cx="923835" cy="506914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87465" y="2998173"/>
            <a:ext cx="207300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Linux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發行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版本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Distribution)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99" y="1025905"/>
            <a:ext cx="2677375" cy="177153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966" y="3952280"/>
            <a:ext cx="1142423" cy="1332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222265" y="1207715"/>
            <a:ext cx="6013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Linux</a:t>
            </a:r>
            <a:r>
              <a:rPr lang="zh-TW" altLang="en-US" dirty="0"/>
              <a:t>有許多不同的發行版本</a:t>
            </a:r>
            <a:r>
              <a:rPr lang="en-US" altLang="zh-TW" dirty="0"/>
              <a:t>(Distribution</a:t>
            </a:r>
            <a:r>
              <a:rPr lang="en-US" altLang="zh-TW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使用者</a:t>
            </a:r>
            <a:r>
              <a:rPr lang="zh-TW" altLang="en-US" dirty="0" smtClean="0"/>
              <a:t>通常</a:t>
            </a:r>
            <a:r>
              <a:rPr lang="zh-TW" altLang="en-US" dirty="0"/>
              <a:t>以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軟體套件管理系統</a:t>
            </a:r>
            <a:r>
              <a:rPr lang="zh-TW" altLang="en-US" dirty="0"/>
              <a:t>來進行應用軟體的管理</a:t>
            </a:r>
            <a:endParaRPr lang="en-US" altLang="zh-TW" dirty="0"/>
          </a:p>
        </p:txBody>
      </p:sp>
      <p:sp>
        <p:nvSpPr>
          <p:cNvPr id="16" name="矩形 15"/>
          <p:cNvSpPr/>
          <p:nvPr/>
        </p:nvSpPr>
        <p:spPr>
          <a:xfrm>
            <a:off x="2775327" y="2100742"/>
            <a:ext cx="18641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基於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Window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圖形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介面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77" y="4039250"/>
            <a:ext cx="16033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 b="12124"/>
          <a:stretch/>
        </p:blipFill>
        <p:spPr bwMode="auto">
          <a:xfrm>
            <a:off x="1787669" y="3952280"/>
            <a:ext cx="1288040" cy="98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248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605" y="4874556"/>
            <a:ext cx="1786094" cy="17860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40459" y="5377531"/>
            <a:ext cx="6699188" cy="9464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350" dirty="0" err="1"/>
              <a:t>REMnux</a:t>
            </a:r>
            <a:r>
              <a:rPr lang="en-US" altLang="zh-TW" sz="1350" dirty="0"/>
              <a:t>: A Linux Toolkit for Reverse-Engineering and Analyzing Malware</a:t>
            </a:r>
          </a:p>
          <a:p>
            <a:r>
              <a:rPr lang="zh-TW" altLang="en-US" sz="2100" dirty="0"/>
              <a:t>專門用來從事</a:t>
            </a:r>
            <a:r>
              <a:rPr lang="zh-TW" altLang="en-US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逆向工程</a:t>
            </a:r>
            <a:r>
              <a:rPr lang="zh-TW" altLang="en-US" sz="2100" dirty="0"/>
              <a:t>與</a:t>
            </a:r>
            <a:r>
              <a:rPr lang="zh-TW" altLang="en-US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分析惡意程式</a:t>
            </a:r>
            <a:r>
              <a:rPr lang="zh-TW" altLang="en-US" sz="2100" dirty="0"/>
              <a:t>的</a:t>
            </a:r>
            <a:r>
              <a:rPr lang="en-US" altLang="zh-TW" sz="2100" dirty="0"/>
              <a:t>Linux</a:t>
            </a:r>
            <a:r>
              <a:rPr lang="zh-TW" altLang="en-US" sz="2100" dirty="0"/>
              <a:t>版本</a:t>
            </a:r>
            <a:endParaRPr lang="en-US" altLang="zh-TW" sz="2100" dirty="0"/>
          </a:p>
          <a:p>
            <a:r>
              <a:rPr lang="en-US" altLang="zh-TW" sz="2100" dirty="0"/>
              <a:t>https://remnux.org/</a:t>
            </a:r>
            <a:endParaRPr lang="zh-TW" altLang="en-US" sz="21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9929" r="12330"/>
          <a:stretch/>
        </p:blipFill>
        <p:spPr>
          <a:xfrm>
            <a:off x="108065" y="1312850"/>
            <a:ext cx="2568634" cy="18585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76699" y="1661268"/>
            <a:ext cx="2317237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本次體驗營使用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sz="3000" b="1" dirty="0">
                <a:solidFill>
                  <a:srgbClr val="FF0000"/>
                </a:solidFill>
              </a:rPr>
              <a:t>Kali Linux</a:t>
            </a:r>
            <a:endParaRPr lang="zh-TW" altLang="en-US" sz="3000" dirty="0"/>
          </a:p>
          <a:p>
            <a:r>
              <a:rPr lang="zh-TW" altLang="en-US" b="1" dirty="0">
                <a:solidFill>
                  <a:srgbClr val="FF0000"/>
                </a:solidFill>
              </a:rPr>
              <a:t>滲透</a:t>
            </a:r>
            <a:r>
              <a:rPr lang="zh-TW" altLang="en-US" b="1" dirty="0" smtClean="0">
                <a:solidFill>
                  <a:srgbClr val="FF0000"/>
                </a:solidFill>
              </a:rPr>
              <a:t>測試平台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https://www.kali.org</a:t>
            </a:r>
            <a:r>
              <a:rPr lang="en-US" altLang="zh-TW" b="1" dirty="0" smtClean="0">
                <a:solidFill>
                  <a:srgbClr val="FF0000"/>
                </a:solidFill>
              </a:rPr>
              <a:t>/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https://docs.kali.org/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9" y="3725633"/>
            <a:ext cx="2145442" cy="10280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40459" y="3566506"/>
            <a:ext cx="6699188" cy="13080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Parrot Security OS</a:t>
            </a:r>
          </a:p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物聯網與雲端的滲透測試平台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dirty="0">
                <a:solidFill>
                  <a:schemeClr val="bg1"/>
                </a:solidFill>
              </a:rPr>
              <a:t>Security GNU/Linux distribution designed with cloud </a:t>
            </a:r>
            <a:r>
              <a:rPr lang="en-US" altLang="zh-TW" sz="1350" dirty="0" err="1">
                <a:solidFill>
                  <a:schemeClr val="bg1"/>
                </a:solidFill>
              </a:rPr>
              <a:t>pentesting</a:t>
            </a:r>
            <a:r>
              <a:rPr lang="en-US" altLang="zh-TW" sz="1350" dirty="0">
                <a:solidFill>
                  <a:schemeClr val="bg1"/>
                </a:solidFill>
              </a:rPr>
              <a:t> and </a:t>
            </a:r>
            <a:r>
              <a:rPr lang="en-US" altLang="zh-TW" sz="1350" dirty="0" err="1">
                <a:solidFill>
                  <a:schemeClr val="bg1"/>
                </a:solidFill>
              </a:rPr>
              <a:t>IoT</a:t>
            </a:r>
            <a:r>
              <a:rPr lang="en-US" altLang="zh-TW" sz="1350" dirty="0">
                <a:solidFill>
                  <a:schemeClr val="bg1"/>
                </a:solidFill>
              </a:rPr>
              <a:t> security in mind</a:t>
            </a:r>
            <a:r>
              <a:rPr lang="en-US" altLang="zh-TW" sz="135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zh-TW" sz="1350" dirty="0">
                <a:solidFill>
                  <a:schemeClr val="bg1"/>
                </a:solidFill>
              </a:rPr>
              <a:t>https://www.parrotsec.org/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駭客與資安專家常用的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發行版本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(Distribution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76699" y="1014937"/>
            <a:ext cx="2249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offensive </a:t>
            </a:r>
            <a:r>
              <a:rPr lang="en-US" altLang="zh-TW" dirty="0" err="1" smtClean="0"/>
              <a:t>linux</a:t>
            </a:r>
            <a:endParaRPr lang="en-US" altLang="zh-TW" dirty="0" smtClean="0"/>
          </a:p>
          <a:p>
            <a:r>
              <a:rPr lang="en-US" altLang="zh-TW" dirty="0" smtClean="0"/>
              <a:t>==</a:t>
            </a:r>
            <a:r>
              <a:rPr lang="zh-TW" altLang="en-US" dirty="0" smtClean="0"/>
              <a:t>攻擊</a:t>
            </a:r>
            <a:r>
              <a:rPr lang="zh-TW" altLang="en-US" dirty="0"/>
              <a:t>型的</a:t>
            </a:r>
            <a:r>
              <a:rPr lang="en-US" altLang="zh-TW" dirty="0" err="1"/>
              <a:t>linux</a:t>
            </a:r>
            <a:r>
              <a:rPr lang="zh-TW" altLang="en-US" dirty="0" smtClean="0"/>
              <a:t>版本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5145578" y="1087958"/>
            <a:ext cx="38321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植</a:t>
            </a:r>
            <a:r>
              <a:rPr lang="zh-TW" altLang="en-US" dirty="0"/>
              <a:t>基於</a:t>
            </a:r>
            <a:r>
              <a:rPr lang="en-US" altLang="zh-TW" dirty="0" err="1"/>
              <a:t>Debian</a:t>
            </a:r>
            <a:r>
              <a:rPr lang="zh-TW" altLang="en-US" dirty="0"/>
              <a:t>的</a:t>
            </a:r>
            <a:r>
              <a:rPr lang="en-US" altLang="zh-TW" dirty="0"/>
              <a:t>Linux</a:t>
            </a:r>
            <a:r>
              <a:rPr lang="zh-TW" altLang="en-US" dirty="0"/>
              <a:t>發行版，被設計用於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滲透測試</a:t>
            </a:r>
            <a:r>
              <a:rPr lang="zh-TW" altLang="en-US" dirty="0"/>
              <a:t>的攻擊平台。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Kali Linux</a:t>
            </a:r>
            <a:r>
              <a:rPr lang="zh-TW" altLang="en-US" dirty="0"/>
              <a:t>預設安裝了許多滲透測試軟體</a:t>
            </a:r>
            <a:r>
              <a:rPr lang="en-US" altLang="zh-TW" dirty="0"/>
              <a:t>[300+]</a:t>
            </a:r>
            <a:r>
              <a:rPr lang="zh-TW" altLang="en-US" dirty="0"/>
              <a:t>，包括</a:t>
            </a:r>
            <a:r>
              <a:rPr lang="en-US" altLang="zh-TW" dirty="0" err="1"/>
              <a:t>nmap</a:t>
            </a:r>
            <a:r>
              <a:rPr lang="en-US" altLang="zh-TW" dirty="0"/>
              <a:t> (</a:t>
            </a:r>
            <a:r>
              <a:rPr lang="zh-TW" altLang="en-US" dirty="0"/>
              <a:t>埠掃描器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Wireshark (</a:t>
            </a:r>
            <a:r>
              <a:rPr lang="zh-TW" altLang="en-US" dirty="0"/>
              <a:t>封包分析器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John the Ripper (</a:t>
            </a:r>
            <a:r>
              <a:rPr lang="zh-TW" altLang="en-US" dirty="0"/>
              <a:t>密碼破解</a:t>
            </a:r>
            <a:r>
              <a:rPr lang="en-US" altLang="zh-TW" dirty="0"/>
              <a:t>),</a:t>
            </a:r>
            <a:r>
              <a:rPr lang="zh-TW" altLang="en-US" dirty="0"/>
              <a:t>以及</a:t>
            </a:r>
            <a:r>
              <a:rPr lang="en-US" altLang="zh-TW" dirty="0" err="1"/>
              <a:t>Aircrack</a:t>
            </a:r>
            <a:r>
              <a:rPr lang="en-US" altLang="zh-TW" dirty="0"/>
              <a:t>-ng (</a:t>
            </a:r>
            <a:r>
              <a:rPr lang="zh-TW" altLang="en-US" dirty="0"/>
              <a:t>無線區域網路滲透測試軟體</a:t>
            </a:r>
            <a:r>
              <a:rPr lang="en-US" altLang="zh-TW" dirty="0"/>
              <a:t>) </a:t>
            </a:r>
            <a:r>
              <a:rPr lang="zh-TW" altLang="en-US" dirty="0"/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324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793" y="1216024"/>
            <a:ext cx="7637075" cy="5300889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Kali Linux 2016.1/2016.2/2017.1 version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7346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6" y="1533508"/>
            <a:ext cx="2578279" cy="2195566"/>
          </a:xfrm>
          <a:prstGeom prst="rect">
            <a:avLst/>
          </a:prstGeom>
        </p:spPr>
      </p:pic>
      <p:pic>
        <p:nvPicPr>
          <p:cNvPr id="5" name="Picture 2" descr="“Centos linux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37" y="1800588"/>
            <a:ext cx="2737730" cy="15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42" y="1604560"/>
            <a:ext cx="2940908" cy="19459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17037" y="3365796"/>
            <a:ext cx="58881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 smtClean="0"/>
              <a:t>考</a:t>
            </a:r>
            <a:r>
              <a:rPr lang="en-US" altLang="zh-TW" dirty="0" err="1" smtClean="0"/>
              <a:t>Redhat</a:t>
            </a:r>
            <a:r>
              <a:rPr lang="en-US" altLang="zh-TW" dirty="0" smtClean="0"/>
              <a:t> RHCSA Linux</a:t>
            </a:r>
            <a:r>
              <a:rPr lang="zh-TW" altLang="en-US" dirty="0" smtClean="0"/>
              <a:t>專業證照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802898" y="1462034"/>
            <a:ext cx="3613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Community </a:t>
            </a:r>
            <a:r>
              <a:rPr lang="en-US" altLang="zh-TW" sz="1600" dirty="0" err="1" smtClean="0"/>
              <a:t>ENTerprise</a:t>
            </a:r>
            <a:r>
              <a:rPr lang="en-US" altLang="zh-TW" sz="1600" dirty="0" smtClean="0"/>
              <a:t> Operating System</a:t>
            </a:r>
            <a:endParaRPr lang="zh-TW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288876" y="5159490"/>
            <a:ext cx="8616999" cy="15109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46" y="5352451"/>
            <a:ext cx="1935430" cy="120964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659" y="5354053"/>
            <a:ext cx="1940028" cy="12257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/>
          <a:srcRect t="18086" b="28292"/>
          <a:stretch/>
        </p:blipFill>
        <p:spPr>
          <a:xfrm>
            <a:off x="123624" y="3934635"/>
            <a:ext cx="4997500" cy="11165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92" y="3934635"/>
            <a:ext cx="3833246" cy="108415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9542" y="5244347"/>
            <a:ext cx="2384332" cy="1341186"/>
          </a:xfrm>
          <a:prstGeom prst="rect">
            <a:avLst/>
          </a:prstGeom>
        </p:spPr>
      </p:pic>
      <p:sp>
        <p:nvSpPr>
          <p:cNvPr id="3" name="矩形圖說文字 2"/>
          <p:cNvSpPr/>
          <p:nvPr/>
        </p:nvSpPr>
        <p:spPr>
          <a:xfrm>
            <a:off x="0" y="0"/>
            <a:ext cx="9144000" cy="1055668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dirty="0"/>
              <a:t>學習環境</a:t>
            </a:r>
            <a:r>
              <a:rPr lang="zh-TW" altLang="en-US" sz="3600" dirty="0" smtClean="0"/>
              <a:t>建議</a:t>
            </a:r>
            <a:r>
              <a:rPr lang="en-US" altLang="zh-TW" sz="3600" dirty="0" smtClean="0"/>
              <a:t>::</a:t>
            </a:r>
          </a:p>
          <a:p>
            <a:r>
              <a:rPr lang="zh-TW" altLang="en-US" sz="2400" dirty="0" smtClean="0"/>
              <a:t>使用虛擬機</a:t>
            </a:r>
            <a:endParaRPr lang="zh-TW" altLang="en-US" sz="2400" dirty="0"/>
          </a:p>
        </p:txBody>
      </p:sp>
      <p:pic>
        <p:nvPicPr>
          <p:cNvPr id="16" name="內容版面配置區 3"/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6402555" y="89055"/>
            <a:ext cx="2741445" cy="15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9140</TotalTime>
  <Words>2092</Words>
  <Application>Microsoft Office PowerPoint</Application>
  <PresentationFormat>如螢幕大小 (4:3)</PresentationFormat>
  <Paragraphs>437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6" baseType="lpstr">
      <vt:lpstr>Adobe Gothic Std B</vt:lpstr>
      <vt:lpstr>SimSun</vt:lpstr>
      <vt:lpstr>Yu Mincho</vt:lpstr>
      <vt:lpstr>華康康楷體W5(P)</vt:lpstr>
      <vt:lpstr>微軟正黑體</vt:lpstr>
      <vt:lpstr>新細明體</vt:lpstr>
      <vt:lpstr>標楷體</vt:lpstr>
      <vt:lpstr>Arial</vt:lpstr>
      <vt:lpstr>Calibri</vt:lpstr>
      <vt:lpstr>Calibri Light</vt:lpstr>
      <vt:lpstr>Wingdings</vt:lpstr>
      <vt:lpstr>Office 佈景主題</vt:lpstr>
      <vt:lpstr>Linux安全測試基礎</vt:lpstr>
      <vt:lpstr>PowerPoint 簡報</vt:lpstr>
      <vt:lpstr>PowerPoint 簡報</vt:lpstr>
      <vt:lpstr>Linux kernel source tree https://github.com/torvalds/linux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開啟一個terminal 輸入ls -al指令</vt:lpstr>
      <vt:lpstr>PowerPoint 簡報</vt:lpstr>
      <vt:lpstr>PowerPoint 簡報</vt:lpstr>
      <vt:lpstr>PowerPoint 簡報</vt:lpstr>
      <vt:lpstr>Linux 有許多指令學習主要使用方法                                      有需要時上網查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認識LINUX</dc:title>
  <dc:creator>ksu</dc:creator>
  <cp:lastModifiedBy>BREAKALLCTF{Letmeseesee}</cp:lastModifiedBy>
  <cp:revision>147</cp:revision>
  <dcterms:created xsi:type="dcterms:W3CDTF">2017-07-13T05:36:36Z</dcterms:created>
  <dcterms:modified xsi:type="dcterms:W3CDTF">2019-07-11T21:43:00Z</dcterms:modified>
</cp:coreProperties>
</file>